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48"/>
  </p:notesMasterIdLst>
  <p:handoutMasterIdLst>
    <p:handoutMasterId r:id="rId49"/>
  </p:handoutMasterIdLst>
  <p:sldIdLst>
    <p:sldId id="486" r:id="rId6"/>
    <p:sldId id="408" r:id="rId7"/>
    <p:sldId id="457" r:id="rId8"/>
    <p:sldId id="409" r:id="rId9"/>
    <p:sldId id="410" r:id="rId10"/>
    <p:sldId id="411" r:id="rId11"/>
    <p:sldId id="412" r:id="rId12"/>
    <p:sldId id="413" r:id="rId13"/>
    <p:sldId id="414" r:id="rId14"/>
    <p:sldId id="415" r:id="rId15"/>
    <p:sldId id="416" r:id="rId16"/>
    <p:sldId id="417" r:id="rId17"/>
    <p:sldId id="418" r:id="rId18"/>
    <p:sldId id="434" r:id="rId19"/>
    <p:sldId id="435" r:id="rId20"/>
    <p:sldId id="436" r:id="rId21"/>
    <p:sldId id="419" r:id="rId22"/>
    <p:sldId id="420" r:id="rId23"/>
    <p:sldId id="421" r:id="rId24"/>
    <p:sldId id="422" r:id="rId25"/>
    <p:sldId id="423" r:id="rId26"/>
    <p:sldId id="424" r:id="rId27"/>
    <p:sldId id="427" r:id="rId28"/>
    <p:sldId id="428" r:id="rId29"/>
    <p:sldId id="429" r:id="rId30"/>
    <p:sldId id="430" r:id="rId31"/>
    <p:sldId id="431" r:id="rId32"/>
    <p:sldId id="487" r:id="rId33"/>
    <p:sldId id="432" r:id="rId34"/>
    <p:sldId id="433" r:id="rId35"/>
    <p:sldId id="437" r:id="rId36"/>
    <p:sldId id="438" r:id="rId37"/>
    <p:sldId id="488" r:id="rId38"/>
    <p:sldId id="489" r:id="rId39"/>
    <p:sldId id="439" r:id="rId40"/>
    <p:sldId id="440" r:id="rId41"/>
    <p:sldId id="441" r:id="rId42"/>
    <p:sldId id="442" r:id="rId43"/>
    <p:sldId id="443" r:id="rId44"/>
    <p:sldId id="444" r:id="rId45"/>
    <p:sldId id="490" r:id="rId46"/>
    <p:sldId id="298" r:id="rId47"/>
  </p:sldIdLst>
  <p:sldSz cx="9144000" cy="6858000" type="screen4x3"/>
  <p:notesSz cx="6858000" cy="9144000"/>
  <p:embeddedFontLst>
    <p:embeddedFont>
      <p:font typeface="Noto Sans Symbols" panose="020B0604020202020204"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
      <p:font typeface="Verdana" panose="020B060403050404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2" pos="295" userDrawn="1">
          <p15:clr>
            <a:srgbClr val="A4A3A4"/>
          </p15:clr>
        </p15:guide>
        <p15:guide id="4" orient="horz" pos="119" userDrawn="1">
          <p15:clr>
            <a:srgbClr val="A4A3A4"/>
          </p15:clr>
        </p15:guide>
        <p15:guide id="5" orient="horz" pos="799" userDrawn="1">
          <p15:clr>
            <a:srgbClr val="A4A3A4"/>
          </p15:clr>
        </p15:guide>
        <p15:guide id="6" orient="horz" pos="981" userDrawn="1">
          <p15:clr>
            <a:srgbClr val="A4A3A4"/>
          </p15:clr>
        </p15:guide>
        <p15:guide id="8"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8"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mike casey" initials="mc" lastIdx="15" clrIdx="8">
    <p:extLst>
      <p:ext uri="{19B8F6BF-5375-455C-9EA6-DF929625EA0E}">
        <p15:presenceInfo xmlns:p15="http://schemas.microsoft.com/office/powerpoint/2012/main" userId="f2cf422709588120" providerId="Windows Live"/>
      </p:ext>
    </p:extLst>
  </p:cmAuthor>
  <p:cmAuthor id="2" name="Sarah Reusché" initials="" lastIdx="13" clrIdx="2"/>
  <p:cmAuthor id="9" name="CE" initials="CE" lastIdx="6" clrIdx="9">
    <p:extLst>
      <p:ext uri="{19B8F6BF-5375-455C-9EA6-DF929625EA0E}">
        <p15:presenceInfo xmlns:p15="http://schemas.microsoft.com/office/powerpoint/2012/main" userId="CE" providerId="None"/>
      </p:ext>
    </p:extLst>
  </p:cmAuthor>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76961" autoAdjust="0"/>
  </p:normalViewPr>
  <p:slideViewPr>
    <p:cSldViewPr snapToGrid="0" snapToObjects="1">
      <p:cViewPr varScale="1">
        <p:scale>
          <a:sx n="110" d="100"/>
          <a:sy n="110" d="100"/>
        </p:scale>
        <p:origin x="1002" y="108"/>
      </p:cViewPr>
      <p:guideLst>
        <p:guide orient="horz" pos="3929"/>
        <p:guide pos="295"/>
        <p:guide orient="horz" pos="119"/>
        <p:guide orient="horz" pos="799"/>
        <p:guide orient="horz" pos="981"/>
        <p:guide pos="546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0.fntdata"/><Relationship Id="rId67"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5.fntdata"/><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CE15CE8C-2068-4096-8B9C-9B707A1EF246}"/>
    <pc:docChg chg="modSld">
      <pc:chgData name="Chellapandi Murugan" userId="213f20c9-52d8-446b-ab6b-14b65f01aa8b" providerId="ADAL" clId="{CE15CE8C-2068-4096-8B9C-9B707A1EF246}" dt="2024-03-23T13:00:47.059" v="9" actId="6549"/>
      <pc:docMkLst>
        <pc:docMk/>
      </pc:docMkLst>
      <pc:sldChg chg="modNotesTx">
        <pc:chgData name="Chellapandi Murugan" userId="213f20c9-52d8-446b-ab6b-14b65f01aa8b" providerId="ADAL" clId="{CE15CE8C-2068-4096-8B9C-9B707A1EF246}" dt="2024-03-23T12:59:10.433" v="3" actId="6549"/>
        <pc:sldMkLst>
          <pc:docMk/>
          <pc:sldMk cId="3139500983" sldId="424"/>
        </pc:sldMkLst>
      </pc:sldChg>
      <pc:sldChg chg="modSp mod">
        <pc:chgData name="Chellapandi Murugan" userId="213f20c9-52d8-446b-ab6b-14b65f01aa8b" providerId="ADAL" clId="{CE15CE8C-2068-4096-8B9C-9B707A1EF246}" dt="2024-03-23T13:00:07.066" v="5" actId="113"/>
        <pc:sldMkLst>
          <pc:docMk/>
          <pc:sldMk cId="2245477150" sldId="442"/>
        </pc:sldMkLst>
        <pc:graphicFrameChg chg="modGraphic">
          <ac:chgData name="Chellapandi Murugan" userId="213f20c9-52d8-446b-ab6b-14b65f01aa8b" providerId="ADAL" clId="{CE15CE8C-2068-4096-8B9C-9B707A1EF246}" dt="2024-03-23T13:00:07.066" v="5" actId="113"/>
          <ac:graphicFrameMkLst>
            <pc:docMk/>
            <pc:sldMk cId="2245477150" sldId="442"/>
            <ac:graphicFrameMk id="3" creationId="{00000000-0000-0000-0000-000000000000}"/>
          </ac:graphicFrameMkLst>
        </pc:graphicFrameChg>
      </pc:sldChg>
      <pc:sldChg chg="modNotesTx">
        <pc:chgData name="Chellapandi Murugan" userId="213f20c9-52d8-446b-ab6b-14b65f01aa8b" providerId="ADAL" clId="{CE15CE8C-2068-4096-8B9C-9B707A1EF246}" dt="2024-03-23T13:00:47.059" v="9" actId="6549"/>
        <pc:sldMkLst>
          <pc:docMk/>
          <pc:sldMk cId="3369537080" sldId="444"/>
        </pc:sldMkLst>
      </pc:sldChg>
    </pc:docChg>
  </pc:docChgLst>
  <pc:docChgLst>
    <pc:chgData name="Chellapandi Murugan" userId="213f20c9-52d8-446b-ab6b-14b65f01aa8b" providerId="ADAL" clId="{B8DCDFD8-AC65-4558-B7A0-0D37EDB19C4B}"/>
    <pc:docChg chg="modSld">
      <pc:chgData name="Chellapandi Murugan" userId="213f20c9-52d8-446b-ab6b-14b65f01aa8b" providerId="ADAL" clId="{B8DCDFD8-AC65-4558-B7A0-0D37EDB19C4B}" dt="2024-04-15T10:37:42.771" v="2" actId="790"/>
      <pc:docMkLst>
        <pc:docMk/>
      </pc:docMkLst>
      <pc:sldChg chg="modSp mod">
        <pc:chgData name="Chellapandi Murugan" userId="213f20c9-52d8-446b-ab6b-14b65f01aa8b" providerId="ADAL" clId="{B8DCDFD8-AC65-4558-B7A0-0D37EDB19C4B}" dt="2024-04-15T10:37:42.771" v="2" actId="790"/>
        <pc:sldMkLst>
          <pc:docMk/>
          <pc:sldMk cId="769641897" sldId="440"/>
        </pc:sldMkLst>
        <pc:graphicFrameChg chg="modGraphic">
          <ac:chgData name="Chellapandi Murugan" userId="213f20c9-52d8-446b-ab6b-14b65f01aa8b" providerId="ADAL" clId="{B8DCDFD8-AC65-4558-B7A0-0D37EDB19C4B}" dt="2024-04-15T10:37:33.132" v="1" actId="790"/>
          <ac:graphicFrameMkLst>
            <pc:docMk/>
            <pc:sldMk cId="769641897" sldId="440"/>
            <ac:graphicFrameMk id="3" creationId="{00000000-0000-0000-0000-000000000000}"/>
          </ac:graphicFrameMkLst>
        </pc:graphicFrameChg>
        <pc:graphicFrameChg chg="modGraphic">
          <ac:chgData name="Chellapandi Murugan" userId="213f20c9-52d8-446b-ab6b-14b65f01aa8b" providerId="ADAL" clId="{B8DCDFD8-AC65-4558-B7A0-0D37EDB19C4B}" dt="2024-04-15T10:37:42.771" v="2" actId="790"/>
          <ac:graphicFrameMkLst>
            <pc:docMk/>
            <pc:sldMk cId="769641897" sldId="440"/>
            <ac:graphicFrameMk id="4" creationId="{00000000-0000-0000-0000-000000000000}"/>
          </ac:graphicFrameMkLst>
        </pc:graphicFrameChg>
      </pc:sldChg>
      <pc:sldChg chg="modSp mod">
        <pc:chgData name="Chellapandi Murugan" userId="213f20c9-52d8-446b-ab6b-14b65f01aa8b" providerId="ADAL" clId="{B8DCDFD8-AC65-4558-B7A0-0D37EDB19C4B}" dt="2024-04-15T10:37:08.905" v="0" actId="790"/>
        <pc:sldMkLst>
          <pc:docMk/>
          <pc:sldMk cId="2835886186" sldId="487"/>
        </pc:sldMkLst>
        <pc:graphicFrameChg chg="modGraphic">
          <ac:chgData name="Chellapandi Murugan" userId="213f20c9-52d8-446b-ab6b-14b65f01aa8b" providerId="ADAL" clId="{B8DCDFD8-AC65-4558-B7A0-0D37EDB19C4B}" dt="2024-04-15T10:37:08.905" v="0" actId="790"/>
          <ac:graphicFrameMkLst>
            <pc:docMk/>
            <pc:sldMk cId="2835886186" sldId="487"/>
            <ac:graphicFrameMk id="3"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 years and ranges from 1999 to 2023 in increments of 2 years. The vertical axis represents compounded annual rate of change in real G D P and ranges from negative 30 to 40 in increments of 10. The fluctuating line starts from (1999, 4) and passes through (2001, negative 2), (2003, 2), (2005, 5), (2007, 3), (2009, negative 3), (2011, negative 0.5), (2013, 4), (2015, 4), (2017, 3), (2019, 2), (2021, 7), and ends at (2023, 2). The recession periods represented by vertical shaded regions are plotted as follows. Between 2001 and 2002), between 2008 and 2009, and between 2020 and 2021.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90837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components of G D P and the vertical axis represents percentage change in the components of real G D P ranging from negative 80 to 100 in increments of 20. The data for 2020 (second quarter) is as follows. G D P, Negative 28. Personal consumption expenditures, negative 30. Gross private domestic investment, negative 45. Exports of goods and services, negative 60. Imports of goods and services, negative 50. Government purchases, 8. The data for 2020 (third quarter) is as follows. G D P, 38. Personal consumption expenditures, 40. Gross private domestic investment, 100. Exports of goods and services, 65. Imports of goods and services, 95. Government purchases, negative 5.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432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NOTE: In the digital chapter, Figure 8.4 is an interactive real-time data graph, which means it automatically updates when new data becomes available.</a:t>
            </a:r>
            <a:endParaRPr lang="en-US" sz="1200" dirty="0">
              <a:effectLst/>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On the bar graph, the horizontal axis represents measures, and the vertical axis represents billions of dollars ranging from 0 to 30,000 in increments of 5,000. The data is as follows. G D P, 25,744. G N P, 25,926. National income, 21,678. Personal income, 21,841. Disposable personal income, 18,703</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51796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data in the table for components of gross domestic income in billions of dollars is as follows.</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Wages, $13,455.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Taxes, depreciation, and statistical discrepancy, 6,204.</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Profit, 4,527.</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Profits of sole proprietors, 2,736.</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Profits of corporations, 1,791.</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Rent, 878.</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Interest, 732.</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The data in the circle graph is as follows. Wages, 52%. Taxes depreciation, and statistical discrepancy, 24%. Profits of corporations, 11%. Profits of scale proprietors. 7%. Interest, 3%. Rent, 3%.</a:t>
            </a:r>
            <a:r>
              <a:rPr lang="en-US" sz="2800" dirty="0"/>
              <a:t>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48233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NOTE: In the digital chapter, this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years and ranges from 2007 to 2023 in increments of 2 years. The vertical axis ranges from negative 40 to 40 in increments of 10. The data for Real G D P is as follows. (2007, 3), (2009, negative 4), (2011, negative 0.5), (2013, 4), (2015, 4), (2017, 3), (2019, 3), (2021, 7), and (2023, 2). The data for real G D I is as follows. (2007, 0), (2009, negative 5), (2011, 1), (2013, 0), (2015, 3), (2017, 5), (2019, 4), (2021, 5), and (2023, 0). The data for average of G D P and G D I is as follows. (2007, 2), (2009, negative 3), (2011, 0), (2013, 3), (2015, 3), (2017, 4), (2019, 3), (2021, 5), and (2023, 1). All values are estimated. </a:t>
            </a:r>
            <a:endParaRPr lang="en-US" sz="1800" dirty="0">
              <a:effectLst/>
              <a:latin typeface="Segoe UI" panose="020B0502040204020203"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75418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years and ranges from 2021 Quarter 1 to 2023 quarter 2. The vertical axis represents quarter to quarter percentage change and ranges from negative 4 to 8 in increments of 2. The data for real G D P is as follows. (2021 quarter 1, 5.5), (2021 quarter 2, 6), (2021 quarter 3, 3.2), (2021 quarter 4, 7.5), (2022 quarter 1, negative 2), (2022 quarter 2, negative 0.5), (2022 quarter 3, 3), (2022 quarter 4, 2.8), (2023 quarter 1, 2.6), and (2023 quarter 2, 2.4). The data for real G D I is as follows. (2021 quarter 1, 3), (2021 quarter 2, 4.5), (2021 quarter 3, 3.5), (2021 quarter 4, 6), (2022 quarter 1, 0.2), (2022 quarter 2, 0), (2022 quarter 3, 3), (2022 quarter 4, negative 3), (2023 quarter 1, 0.7), and (2023 quarter 2, 0.9). The data for average of G D P and G D I is as follows. (2021 quarter 1, 4.1), (2021 quarter 2, 5.3), (2021 quarter 3, 3.2), (2021 quarter 4, 7), (2022 quarter 1, negative 0.6), (2022 quarter 2, negative 0.2), (2022 quarter 3, 3), (2022 quarter 4, 0.2), (2023 quarter 1, 1.7), and (2023 quarter 2, 1.7).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2263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expenditure on goods and services of households flows to firms. The payments of wages, interest, rent, and profit of firms flows to households. The taxes paid by households and firms both flow to government. The expenditure on goods and services by government flows to firms. The payments of wages, interest, and transfer payment by government flows to households.</a:t>
            </a:r>
            <a:r>
              <a:rPr lang="en-US" dirty="0"/>
              <a:t> </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6622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expenditure on goods and services of households flows to firms. The payments of wages, interest, rent, and profit of firms flows to households. The taxes paid by households and firms both flow to government. The expenditure on goods and services by government flows to firms. The payments of wages, interest, and transfer payment by government flows to households. The expenditure by domestic households on imports flows to the rest of the world. The expenditures by foreign households on exports flows from rest of the world to firms.</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0656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rgbClr val="000000"/>
                </a:solidFill>
                <a:effectLst/>
                <a:latin typeface="Calibri" panose="020F0502020204030204" pitchFamily="34" charset="0"/>
              </a:rPr>
              <a:t>G D P</a:t>
            </a:r>
            <a:r>
              <a:rPr lang="en-US" sz="1200" b="0" i="0" u="none" strike="noStrike" kern="1200" cap="none" noProof="0" dirty="0">
                <a:solidFill>
                  <a:schemeClr val="dk1"/>
                </a:solidFill>
                <a:effectLst/>
                <a:latin typeface="Arial"/>
                <a:ea typeface="Arial"/>
                <a:cs typeface="Arial"/>
                <a:sym typeface="Arial"/>
              </a:rPr>
              <a:t> can be measured by the total wages, interest, rent, and profits received by households. A household spends money on imports with these expenditures flowing to the rest of the world. Households also spend money on domestic goods and services with these expenditures flowing to firms. In turn, firms provide payments of wages, interest, rent, and profit. When a household practices saving, it enters the financial system, and pays taxes to the government. The government provides payments of wages and interest, and transfer payments. The rest of the world buys exports from domestic firms, and borrows from financial systems, therefore paying taxes to the government, and the government spends money on goods and services.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52358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NOTE: In the digital chapter, Figure 8.2 is an interactive real-time data graph, which means it automatically updates when new data becomes available.</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The table has 15 rows and 3 columns. The columns have the following headings from left to right. Blank , Amount , Amount, . The Row entries are as follows. Row 1. Consumption, Blank $17,512. Row 2. Durable goods $2,129, Blank. Row 3. Nondurable goods, 3,868, Blank. Row 4. Services, 11,515, Blank. Row 5. Investments, Blank, 4,757. Row 6. Business fixed investment, 34,33, Blank. Row 7. Residential investment, 1,166, Blank. Row 8. Change in business inventories, 157, Blank. Row 9. Government purchases, Blank, 4,447. Row 10. Federal, 1,636, Blank. Row 11. State and local, 2,811, Blank. Row 12. Net exports, Blank, Negative 971. Row 13. Exports, 2,995, Blank. Row 14. Imports, 3,966, Blank. Row 15. Total G D P, Blank, $25,744. On the graph, the horizontal axis represents G D P components, and the vertical axis represents billions of dollars ranging from negative 1,000 to 19,000 in increments of 2,000. The data are as follows. Consumption, 68.0. Investment, 18.5%. Government purchases, 17.3%. Net exports, negative 3.8%. </a:t>
            </a:r>
            <a:endParaRPr lang="en-US" sz="1800" noProof="0" dirty="0">
              <a:effectLst/>
              <a:latin typeface="Segoe UI" panose="020B0502040204020203"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6309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1658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23609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is Solved Problem 8.3 on page 400 of the text.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5853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years and ranges from 1995 to 2020 in increments of 5 years. The vertical axis represents G D P in billions of dollars and ranges from 0 to 30,000 in increments of 5,000. A vertical line at 2017 represents the base year. The nominal G D P begins at (1995, 7,000) passes through (2000, 9,000), (2005, 12,000), (2010, 13,000), (2015, 17,000), (2020, 19,000), and ends at (2023, 22,000). The real G D P begins at (1995, 12,000), (2000, 14,000), (2005, 16,000), (2010, 17,000), (2015, 18,000), (2020, 22,000) and ends at (2023, 27,000). The recession period represented by vertical shaded regions are plotted as follows. Between 2002 and 2003, Between 2008 and 2009, and at 2020.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9400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32156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Text Placeholder 2"/>
          <p:cNvSpPr>
            <a:spLocks noGrp="1"/>
          </p:cNvSpPr>
          <p:nvPr>
            <p:ph type="body" sz="quarter" idx="17"/>
          </p:nvPr>
        </p:nvSpPr>
        <p:spPr>
          <a:xfrm>
            <a:off x="457200" y="6027376"/>
            <a:ext cx="8232775" cy="433387"/>
          </a:xfrm>
        </p:spPr>
        <p:txBody>
          <a:bodyPr/>
          <a:lstStyle>
            <a:lvl3pPr marL="1143000" indent="-127000">
              <a:buFont typeface="Arial" panose="020B0604020202020204" pitchFamily="34" charset="0"/>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7691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marL="1143000" indent="-230400">
              <a:buFont typeface="Arial" panose="020B0604020202020204" pitchFamily="34" charset="0"/>
              <a:buChar char="▪"/>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indent="0" algn="r"/>
            <a:r>
              <a:rPr lang="en-US" altLang="en-US" sz="1200" b="0" dirty="0">
                <a:latin typeface="Verdana"/>
                <a:ea typeface="Verdana" panose="020B0604030504040204" pitchFamily="34" charset="0"/>
                <a:cs typeface="Verdana" panose="020B0604030504040204" pitchFamily="34" charset="0"/>
              </a:rPr>
              <a:t>Copyright © 2025, 2021, &amp; </a:t>
            </a:r>
            <a:r>
              <a:rPr lang="en-US" altLang="en-US" sz="1200" b="0">
                <a:latin typeface="Verdana"/>
                <a:ea typeface="Verdana" panose="020B0604030504040204" pitchFamily="34" charset="0"/>
                <a:cs typeface="Verdana" panose="020B0604030504040204" pitchFamily="34" charset="0"/>
              </a:rPr>
              <a:t>2018 Pearson </a:t>
            </a:r>
            <a:r>
              <a:rPr lang="en-US" altLang="en-US" sz="1200" b="0" dirty="0">
                <a:latin typeface="Verdana"/>
                <a:ea typeface="Verdana" panose="020B0604030504040204" pitchFamily="34" charset="0"/>
                <a:cs typeface="Verdana" panose="020B0604030504040204" pitchFamily="34" charset="0"/>
              </a:rPr>
              <a:t>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9"/>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4" r:id="rId9"/>
    <p:sldLayoutId id="2147483680" r:id="rId10"/>
    <p:sldLayoutId id="2147483671" r:id="rId11"/>
    <p:sldLayoutId id="2147483673" r:id="rId12"/>
    <p:sldLayoutId id="2147483682" r:id="rId13"/>
    <p:sldLayoutId id="2147483683" r:id="rId14"/>
    <p:sldLayoutId id="2147483670" r:id="rId15"/>
    <p:sldLayoutId id="2147483669" r:id="rId16"/>
    <p:sldLayoutId id="214748365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5.bin"/><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9.bin"/><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8.wmf"/><Relationship Id="rId7" Type="http://schemas.openxmlformats.org/officeDocument/2006/relationships/image" Target="../media/image20.wmf"/><Relationship Id="rId2" Type="http://schemas.openxmlformats.org/officeDocument/2006/relationships/oleObject" Target="../embeddings/oleObject10.bin"/><Relationship Id="rId1" Type="http://schemas.openxmlformats.org/officeDocument/2006/relationships/slideLayout" Target="../slideLayouts/slideLayout11.xml"/><Relationship Id="rId6" Type="http://schemas.openxmlformats.org/officeDocument/2006/relationships/oleObject" Target="../embeddings/oleObject12.bin"/><Relationship Id="rId5" Type="http://schemas.openxmlformats.org/officeDocument/2006/relationships/image" Target="../media/image19.wmf"/><Relationship Id="rId4" Type="http://schemas.openxmlformats.org/officeDocument/2006/relationships/oleObject" Target="../embeddings/oleObject11.bin"/><Relationship Id="rId9" Type="http://schemas.openxmlformats.org/officeDocument/2006/relationships/image" Target="../media/image2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dirty="0">
                <a:solidFill>
                  <a:schemeClr val="tx2"/>
                </a:solidFill>
              </a:rPr>
              <a:t>Ninth Edition</a:t>
            </a:r>
          </a:p>
        </p:txBody>
      </p:sp>
      <p:pic>
        <p:nvPicPr>
          <p:cNvPr id="10" name="Picture 9"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200" y="1906104"/>
            <a:ext cx="3657600" cy="1186345"/>
          </a:xfrm>
        </p:spPr>
        <p:txBody>
          <a:bodyPr/>
          <a:lstStyle/>
          <a:p>
            <a:pPr marL="0" algn="ctr"/>
            <a:r>
              <a:rPr lang="en-US" b="1" dirty="0">
                <a:solidFill>
                  <a:schemeClr val="tx1"/>
                </a:solidFill>
                <a:latin typeface="+mn-lt"/>
              </a:rPr>
              <a:t>Chapter 8</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167747" y="3252789"/>
            <a:ext cx="3311237" cy="1186345"/>
          </a:xfrm>
        </p:spPr>
        <p:txBody>
          <a:bodyPr/>
          <a:lstStyle/>
          <a:p>
            <a:pPr lvl="0">
              <a:buSzPts val="2200"/>
            </a:pPr>
            <a:r>
              <a:rPr lang="en-US" dirty="0">
                <a:solidFill>
                  <a:schemeClr val="tx1"/>
                </a:solidFill>
              </a:rPr>
              <a:t>G</a:t>
            </a:r>
            <a:r>
              <a:rPr lang="en-US" sz="100" dirty="0">
                <a:solidFill>
                  <a:schemeClr val="tx1"/>
                </a:solidFill>
              </a:rPr>
              <a:t> </a:t>
            </a:r>
            <a:r>
              <a:rPr lang="en-US" dirty="0">
                <a:solidFill>
                  <a:schemeClr val="tx1"/>
                </a:solidFill>
              </a:rPr>
              <a:t>D</a:t>
            </a:r>
            <a:r>
              <a:rPr lang="en-US" sz="100" dirty="0">
                <a:solidFill>
                  <a:schemeClr val="tx1"/>
                </a:solidFill>
              </a:rPr>
              <a:t> </a:t>
            </a:r>
            <a:r>
              <a:rPr lang="en-US" dirty="0">
                <a:solidFill>
                  <a:schemeClr val="tx1"/>
                </a:solidFill>
              </a:rPr>
              <a:t>P: Measuring Total Production and Income</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2025, 2021, &amp;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516"/>
            <a:ext cx="8229600" cy="1097279"/>
          </a:xfrm>
        </p:spPr>
        <p:txBody>
          <a:bodyPr/>
          <a:lstStyle/>
          <a:p>
            <a:r>
              <a:rPr lang="en-US" dirty="0"/>
              <a:t>“Produced in a Country”</a:t>
            </a:r>
            <a:endParaRPr lang="en-IN" dirty="0"/>
          </a:p>
        </p:txBody>
      </p:sp>
      <p:sp>
        <p:nvSpPr>
          <p:cNvPr id="3" name="Content Placeholder 2"/>
          <p:cNvSpPr>
            <a:spLocks noGrp="1"/>
          </p:cNvSpPr>
          <p:nvPr>
            <p:ph sz="quarter" idx="13"/>
          </p:nvPr>
        </p:nvSpPr>
        <p:spPr>
          <a:xfrm>
            <a:off x="457201" y="1554920"/>
            <a:ext cx="8116784" cy="4394323"/>
          </a:xfrm>
        </p:spPr>
        <p:txBody>
          <a:bodyPr/>
          <a:lstStyle/>
          <a:p>
            <a:pPr marL="0" lvl="0" indent="0">
              <a:buClr>
                <a:srgbClr val="0070C0"/>
              </a:buClr>
              <a:buSzPts val="2200"/>
              <a:buNone/>
            </a:pPr>
            <a:r>
              <a:rPr lang="en-US" b="1" dirty="0">
                <a:solidFill>
                  <a:schemeClr val="tx1"/>
                </a:solidFill>
              </a:rPr>
              <a:t>Gross domestic product</a:t>
            </a:r>
            <a:r>
              <a:rPr lang="en-US" dirty="0">
                <a:solidFill>
                  <a:schemeClr val="tx1"/>
                </a:solidFill>
              </a:rPr>
              <a:t>: The market value of all final goods and services </a:t>
            </a:r>
            <a:r>
              <a:rPr lang="en-US" b="1" dirty="0">
                <a:solidFill>
                  <a:schemeClr val="tx1"/>
                </a:solidFill>
              </a:rPr>
              <a:t>produced in a country</a:t>
            </a:r>
            <a:r>
              <a:rPr lang="en-US" dirty="0">
                <a:solidFill>
                  <a:schemeClr val="tx1"/>
                </a:solidFill>
              </a:rPr>
              <a:t> during a period of time, typically one year.</a:t>
            </a:r>
          </a:p>
          <a:p>
            <a:pPr marL="0" lvl="0" indent="0">
              <a:buClr>
                <a:srgbClr val="0070C0"/>
              </a:buClr>
              <a:buSzPts val="2200"/>
              <a:buNone/>
            </a:pPr>
            <a:r>
              <a:rPr lang="en-US" dirty="0">
                <a:solidFill>
                  <a:schemeClr val="tx1"/>
                </a:solidFill>
              </a:rPr>
              <a:t>G</a:t>
            </a:r>
            <a:r>
              <a:rPr lang="en-US" sz="100" dirty="0">
                <a:solidFill>
                  <a:schemeClr val="tx1"/>
                </a:solidFill>
              </a:rPr>
              <a:t> </a:t>
            </a:r>
            <a:r>
              <a:rPr lang="en-US" dirty="0">
                <a:solidFill>
                  <a:schemeClr val="tx1"/>
                </a:solidFill>
              </a:rPr>
              <a:t>D</a:t>
            </a:r>
            <a:r>
              <a:rPr lang="en-US" sz="100" dirty="0">
                <a:solidFill>
                  <a:schemeClr val="tx1"/>
                </a:solidFill>
              </a:rPr>
              <a:t> </a:t>
            </a:r>
            <a:r>
              <a:rPr lang="en-US" dirty="0">
                <a:solidFill>
                  <a:schemeClr val="tx1"/>
                </a:solidFill>
              </a:rPr>
              <a:t>P measures output produced within a country’s borders. The ownership of that production is irrelevant, for example, production by a U.S. firm or a foreign firm counts equally, as long as the production takes place in the United States.</a:t>
            </a:r>
          </a:p>
          <a:p>
            <a:pPr marL="0" lvl="0" indent="0">
              <a:buClr>
                <a:srgbClr val="0070C0"/>
              </a:buClr>
              <a:buSzPts val="2200"/>
              <a:buNone/>
            </a:pPr>
            <a:r>
              <a:rPr lang="en-US" dirty="0">
                <a:solidFill>
                  <a:schemeClr val="tx1"/>
                </a:solidFill>
              </a:rPr>
              <a:t>However, production overseas does not count, even if it is performed by a U.S. firm.</a:t>
            </a:r>
          </a:p>
        </p:txBody>
      </p:sp>
    </p:spTree>
    <p:extLst>
      <p:ext uri="{BB962C8B-B14F-4D97-AF65-F5344CB8AC3E}">
        <p14:creationId xmlns:p14="http://schemas.microsoft.com/office/powerpoint/2010/main" val="147119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“During a Period of Time”</a:t>
            </a:r>
            <a:endParaRPr lang="en-IN" dirty="0"/>
          </a:p>
        </p:txBody>
      </p:sp>
      <p:sp>
        <p:nvSpPr>
          <p:cNvPr id="3" name="Content Placeholder 2"/>
          <p:cNvSpPr>
            <a:spLocks noGrp="1"/>
          </p:cNvSpPr>
          <p:nvPr>
            <p:ph sz="quarter" idx="13"/>
          </p:nvPr>
        </p:nvSpPr>
        <p:spPr>
          <a:xfrm>
            <a:off x="457200" y="1554920"/>
            <a:ext cx="8232775" cy="4753805"/>
          </a:xfrm>
        </p:spPr>
        <p:txBody>
          <a:bodyPr/>
          <a:lstStyle/>
          <a:p>
            <a:pPr marL="0" lvl="0" indent="0">
              <a:buSzPts val="2200"/>
              <a:buNone/>
            </a:pPr>
            <a:r>
              <a:rPr lang="en-US" b="1" dirty="0"/>
              <a:t>Gross domestic product</a:t>
            </a:r>
            <a:r>
              <a:rPr lang="en-US" dirty="0"/>
              <a:t>: The market value of all final goods and services produced in a country </a:t>
            </a:r>
            <a:r>
              <a:rPr lang="en-US" b="1" dirty="0"/>
              <a:t>during a period of time</a:t>
            </a:r>
            <a:r>
              <a:rPr lang="en-US" dirty="0"/>
              <a:t>, typically one year.</a:t>
            </a:r>
          </a:p>
          <a:p>
            <a:pPr marL="0" lvl="0" indent="0">
              <a:buSzPts val="2200"/>
              <a:buNone/>
            </a:pPr>
            <a:r>
              <a:rPr lang="en-US" dirty="0"/>
              <a:t>To measure total output in a given year, we measure the goods and services produced only in that given year.</a:t>
            </a:r>
          </a:p>
          <a:p>
            <a:pPr marL="255600"/>
            <a:r>
              <a:rPr lang="en-US" dirty="0"/>
              <a:t>Again, this avoids double counting: if you buy a D</a:t>
            </a:r>
            <a:r>
              <a:rPr lang="en-US" sz="100" dirty="0"/>
              <a:t> </a:t>
            </a:r>
            <a:r>
              <a:rPr lang="en-US" dirty="0"/>
              <a:t>V</a:t>
            </a:r>
            <a:r>
              <a:rPr lang="en-US" sz="100" dirty="0"/>
              <a:t> </a:t>
            </a:r>
            <a:r>
              <a:rPr lang="en-US" dirty="0"/>
              <a:t>D in 2021, that D</a:t>
            </a:r>
            <a:r>
              <a:rPr lang="en-US" sz="100" dirty="0"/>
              <a:t> </a:t>
            </a:r>
            <a:r>
              <a:rPr lang="en-US" dirty="0"/>
              <a:t>V</a:t>
            </a:r>
            <a:r>
              <a:rPr lang="en-US" sz="100" dirty="0"/>
              <a:t> </a:t>
            </a:r>
            <a:r>
              <a:rPr lang="en-US" dirty="0"/>
              <a:t>D counts in 2021’s G</a:t>
            </a:r>
            <a:r>
              <a:rPr lang="en-US" sz="100" dirty="0"/>
              <a:t> </a:t>
            </a:r>
            <a:r>
              <a:rPr lang="en-US" dirty="0"/>
              <a:t>D</a:t>
            </a:r>
            <a:r>
              <a:rPr lang="en-US" sz="100" dirty="0"/>
              <a:t> </a:t>
            </a:r>
            <a:r>
              <a:rPr lang="en-US" dirty="0"/>
              <a:t>P. If you resell it in 2022, it will not count again in 2022.</a:t>
            </a:r>
          </a:p>
          <a:p>
            <a:pPr marL="255600"/>
            <a:r>
              <a:rPr lang="en-US" dirty="0"/>
              <a:t>So, G</a:t>
            </a:r>
            <a:r>
              <a:rPr lang="en-US" sz="100" dirty="0"/>
              <a:t> </a:t>
            </a:r>
            <a:r>
              <a:rPr lang="en-US" dirty="0"/>
              <a:t>D</a:t>
            </a:r>
            <a:r>
              <a:rPr lang="en-US" sz="100" dirty="0"/>
              <a:t> </a:t>
            </a:r>
            <a:r>
              <a:rPr lang="en-US" dirty="0"/>
              <a:t>P counts only </a:t>
            </a:r>
            <a:r>
              <a:rPr lang="en-US" b="1" dirty="0"/>
              <a:t>new</a:t>
            </a:r>
            <a:r>
              <a:rPr lang="en-US" dirty="0"/>
              <a:t> goods and services. </a:t>
            </a:r>
            <a:r>
              <a:rPr lang="en-US" b="1" dirty="0"/>
              <a:t>Used</a:t>
            </a:r>
            <a:r>
              <a:rPr lang="en-US" dirty="0"/>
              <a:t> items were previously produced and counted, so don’t need to be counted again.</a:t>
            </a:r>
          </a:p>
        </p:txBody>
      </p:sp>
    </p:spTree>
    <p:extLst>
      <p:ext uri="{BB962C8B-B14F-4D97-AF65-F5344CB8AC3E}">
        <p14:creationId xmlns:p14="http://schemas.microsoft.com/office/powerpoint/2010/main" val="418314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and Income</a:t>
            </a:r>
            <a:endParaRPr lang="en-IN" dirty="0"/>
          </a:p>
        </p:txBody>
      </p:sp>
      <p:sp>
        <p:nvSpPr>
          <p:cNvPr id="3" name="Content Placeholder 2"/>
          <p:cNvSpPr>
            <a:spLocks noGrp="1"/>
          </p:cNvSpPr>
          <p:nvPr>
            <p:ph sz="quarter" idx="13"/>
          </p:nvPr>
        </p:nvSpPr>
        <p:spPr/>
        <p:txBody>
          <a:bodyPr/>
          <a:lstStyle/>
          <a:p>
            <a:pPr marL="0" lvl="0" indent="0">
              <a:buSzPts val="2200"/>
              <a:buNone/>
            </a:pPr>
            <a:r>
              <a:rPr lang="en-US" dirty="0"/>
              <a:t>There are two main conceptual ways to measure the total economic activity in an economy: (1) Total production or (2) total income.</a:t>
            </a:r>
          </a:p>
          <a:p>
            <a:pPr marL="0" lvl="0" indent="0">
              <a:buSzPts val="2200"/>
              <a:buNone/>
            </a:pPr>
            <a:r>
              <a:rPr lang="en-US" dirty="0"/>
              <a:t>When we measure one, we are also measuring the other. Why?</a:t>
            </a:r>
          </a:p>
          <a:p>
            <a:pPr marL="255600"/>
            <a:r>
              <a:rPr lang="en-US" dirty="0"/>
              <a:t>Everything that is produced and sold constitutes income for someone; so, we have the choice of measuring the value of products produced and sold or the value of incomes.</a:t>
            </a:r>
          </a:p>
          <a:p>
            <a:pPr marL="255600"/>
            <a:r>
              <a:rPr lang="en-US" dirty="0"/>
              <a:t>Each is a valid way of measuring economic activity.</a:t>
            </a:r>
          </a:p>
        </p:txBody>
      </p:sp>
    </p:spTree>
    <p:extLst>
      <p:ext uri="{BB962C8B-B14F-4D97-AF65-F5344CB8AC3E}">
        <p14:creationId xmlns:p14="http://schemas.microsoft.com/office/powerpoint/2010/main" val="130054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8.1 The Circular Flow and the Measurement of G</a:t>
            </a:r>
            <a:r>
              <a:rPr lang="en-US" sz="100" dirty="0"/>
              <a:t> </a:t>
            </a:r>
            <a:r>
              <a:rPr lang="en-US" sz="3200" dirty="0"/>
              <a:t>D</a:t>
            </a:r>
            <a:r>
              <a:rPr lang="en-US" sz="100" dirty="0"/>
              <a:t> </a:t>
            </a:r>
            <a:r>
              <a:rPr lang="en-US" sz="3200" dirty="0"/>
              <a:t>P </a:t>
            </a:r>
            <a:r>
              <a:rPr lang="en-US" sz="2000" b="0" dirty="0"/>
              <a:t>(1 of 4)</a:t>
            </a:r>
            <a:endParaRPr lang="en-IN" sz="2000" dirty="0"/>
          </a:p>
        </p:txBody>
      </p:sp>
      <p:sp>
        <p:nvSpPr>
          <p:cNvPr id="6" name="Content Placeholder 5"/>
          <p:cNvSpPr>
            <a:spLocks noGrp="1"/>
          </p:cNvSpPr>
          <p:nvPr>
            <p:ph sz="quarter" idx="15"/>
          </p:nvPr>
        </p:nvSpPr>
        <p:spPr>
          <a:xfrm>
            <a:off x="457201" y="1558412"/>
            <a:ext cx="4035778" cy="4040877"/>
          </a:xfrm>
        </p:spPr>
        <p:txBody>
          <a:bodyPr/>
          <a:lstStyle/>
          <a:p>
            <a:pPr marL="0" lvl="0" indent="0">
              <a:buSzPts val="2200"/>
              <a:buNone/>
            </a:pPr>
            <a:r>
              <a:rPr lang="en-US" sz="2200" dirty="0"/>
              <a:t>In a very simple model of the economy, we could start with households and firms.</a:t>
            </a:r>
          </a:p>
          <a:p>
            <a:pPr marL="0" lvl="0" indent="0">
              <a:buSzPts val="2200"/>
              <a:buNone/>
            </a:pPr>
            <a:r>
              <a:rPr lang="en-US" sz="2200" dirty="0"/>
              <a:t>To measure overall economic activity, we could measure the amount of money that households spend on goods and services.</a:t>
            </a:r>
          </a:p>
          <a:p>
            <a:pPr marL="0" lvl="0" indent="0">
              <a:buSzPts val="2200"/>
              <a:buNone/>
            </a:pPr>
            <a:r>
              <a:rPr lang="en-US" sz="2200" dirty="0"/>
              <a:t>Or we could measure income to households.</a:t>
            </a:r>
          </a:p>
        </p:txBody>
      </p:sp>
      <p:pic>
        <p:nvPicPr>
          <p:cNvPr id="3" name="Picture 2" descr="A circular flow chart shows the expenditures on goods and services by households leading to firms. The payments of wages, interest, rent, and profit by firms leads to households."/>
          <p:cNvPicPr>
            <a:picLocks noChangeAspect="1"/>
          </p:cNvPicPr>
          <p:nvPr/>
        </p:nvPicPr>
        <p:blipFill>
          <a:blip r:embed="rId2"/>
          <a:stretch>
            <a:fillRect/>
          </a:stretch>
        </p:blipFill>
        <p:spPr>
          <a:xfrm>
            <a:off x="6115372" y="1557338"/>
            <a:ext cx="2560542" cy="4706520"/>
          </a:xfrm>
          <a:prstGeom prst="rect">
            <a:avLst/>
          </a:prstGeom>
        </p:spPr>
      </p:pic>
    </p:spTree>
    <p:extLst>
      <p:ext uri="{BB962C8B-B14F-4D97-AF65-F5344CB8AC3E}">
        <p14:creationId xmlns:p14="http://schemas.microsoft.com/office/powerpoint/2010/main" val="410555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8.1 The Circular Flow and the Measurement of G</a:t>
            </a:r>
            <a:r>
              <a:rPr lang="en-US" sz="100" dirty="0"/>
              <a:t> </a:t>
            </a:r>
            <a:r>
              <a:rPr lang="en-US" sz="3200" dirty="0"/>
              <a:t>D</a:t>
            </a:r>
            <a:r>
              <a:rPr lang="en-US" sz="100" dirty="0"/>
              <a:t> </a:t>
            </a:r>
            <a:r>
              <a:rPr lang="en-US" sz="3200" dirty="0"/>
              <a:t>P </a:t>
            </a:r>
            <a:r>
              <a:rPr lang="en-US" sz="2000" b="0" dirty="0"/>
              <a:t>(2 of 4)</a:t>
            </a:r>
            <a:endParaRPr lang="en-IN" sz="2000" dirty="0"/>
          </a:p>
        </p:txBody>
      </p:sp>
      <p:sp>
        <p:nvSpPr>
          <p:cNvPr id="6" name="Content Placeholder 5"/>
          <p:cNvSpPr>
            <a:spLocks noGrp="1"/>
          </p:cNvSpPr>
          <p:nvPr>
            <p:ph sz="quarter" idx="15"/>
          </p:nvPr>
        </p:nvSpPr>
        <p:spPr>
          <a:xfrm>
            <a:off x="457200" y="1558412"/>
            <a:ext cx="5085644" cy="4526299"/>
          </a:xfrm>
        </p:spPr>
        <p:txBody>
          <a:bodyPr/>
          <a:lstStyle/>
          <a:p>
            <a:pPr marL="0" lvl="0" indent="0">
              <a:spcBef>
                <a:spcPts val="600"/>
              </a:spcBef>
              <a:buSzPts val="2200"/>
              <a:buNone/>
            </a:pPr>
            <a:r>
              <a:rPr lang="en-US" sz="2200" dirty="0"/>
              <a:t>Let’s add in some more layers. We’ll start with government.</a:t>
            </a:r>
          </a:p>
          <a:p>
            <a:pPr marL="0" lvl="0" indent="0">
              <a:spcBef>
                <a:spcPts val="600"/>
              </a:spcBef>
              <a:buSzPts val="2200"/>
              <a:buNone/>
            </a:pPr>
            <a:r>
              <a:rPr lang="en-US" sz="2200" dirty="0"/>
              <a:t>How does the government affect economic activity?</a:t>
            </a:r>
          </a:p>
          <a:p>
            <a:pPr marL="255600">
              <a:spcBef>
                <a:spcPts val="600"/>
              </a:spcBef>
            </a:pPr>
            <a:r>
              <a:rPr lang="en-US" sz="2200" dirty="0"/>
              <a:t>It takes in taxes from households and firms.</a:t>
            </a:r>
          </a:p>
          <a:p>
            <a:pPr marL="255600">
              <a:spcBef>
                <a:spcPts val="600"/>
              </a:spcBef>
            </a:pPr>
            <a:r>
              <a:rPr lang="en-US" sz="2200" dirty="0"/>
              <a:t>It uses those taxes to buy goods and services, and to make </a:t>
            </a:r>
            <a:r>
              <a:rPr lang="en-US" sz="2200" b="1" dirty="0"/>
              <a:t>transfer payments</a:t>
            </a:r>
            <a:r>
              <a:rPr lang="en-US" sz="2200" dirty="0"/>
              <a:t>—payments by the government to households for which the government does not receive a new good or service in return.</a:t>
            </a:r>
          </a:p>
        </p:txBody>
      </p:sp>
      <p:pic>
        <p:nvPicPr>
          <p:cNvPr id="3" name="Picture 2" descr="A circular flow charts shows the relationship between households, firms, and government. For long description in Notes pane, press F6."/>
          <p:cNvPicPr>
            <a:picLocks noChangeAspect="1"/>
          </p:cNvPicPr>
          <p:nvPr/>
        </p:nvPicPr>
        <p:blipFill>
          <a:blip r:embed="rId3"/>
          <a:stretch>
            <a:fillRect/>
          </a:stretch>
        </p:blipFill>
        <p:spPr>
          <a:xfrm>
            <a:off x="6108648" y="1558412"/>
            <a:ext cx="2566638" cy="4712616"/>
          </a:xfrm>
          <a:prstGeom prst="rect">
            <a:avLst/>
          </a:prstGeom>
        </p:spPr>
      </p:pic>
    </p:spTree>
    <p:extLst>
      <p:ext uri="{BB962C8B-B14F-4D97-AF65-F5344CB8AC3E}">
        <p14:creationId xmlns:p14="http://schemas.microsoft.com/office/powerpoint/2010/main" val="10279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8.1 The Circular Flow and the Measurement of G</a:t>
            </a:r>
            <a:r>
              <a:rPr lang="en-US" sz="100" dirty="0"/>
              <a:t> </a:t>
            </a:r>
            <a:r>
              <a:rPr lang="en-US" sz="3200" dirty="0"/>
              <a:t>D</a:t>
            </a:r>
            <a:r>
              <a:rPr lang="en-US" sz="100" dirty="0"/>
              <a:t> </a:t>
            </a:r>
            <a:r>
              <a:rPr lang="en-US" sz="3200" dirty="0"/>
              <a:t>P </a:t>
            </a:r>
            <a:r>
              <a:rPr lang="en-US" sz="2000" b="0" dirty="0"/>
              <a:t>(3 of 4)</a:t>
            </a:r>
            <a:endParaRPr lang="en-IN" sz="2000" dirty="0"/>
          </a:p>
        </p:txBody>
      </p:sp>
      <p:sp>
        <p:nvSpPr>
          <p:cNvPr id="6" name="Content Placeholder 5"/>
          <p:cNvSpPr>
            <a:spLocks noGrp="1"/>
          </p:cNvSpPr>
          <p:nvPr>
            <p:ph sz="quarter" idx="15"/>
          </p:nvPr>
        </p:nvSpPr>
        <p:spPr>
          <a:xfrm>
            <a:off x="457200" y="1558413"/>
            <a:ext cx="3770416" cy="4582744"/>
          </a:xfrm>
        </p:spPr>
        <p:txBody>
          <a:bodyPr/>
          <a:lstStyle/>
          <a:p>
            <a:pPr marL="0" lvl="0" indent="0">
              <a:buSzPts val="2200"/>
              <a:buNone/>
            </a:pPr>
            <a:r>
              <a:rPr lang="en-US" sz="2200" dirty="0"/>
              <a:t>Some economic activity takes place between households, firms, and the rest of the world.</a:t>
            </a:r>
          </a:p>
          <a:p>
            <a:pPr marL="255600"/>
            <a:r>
              <a:rPr lang="en-US" sz="2200" dirty="0"/>
              <a:t>Households buy goods and services from firms in other countries; these are known as </a:t>
            </a:r>
            <a:r>
              <a:rPr lang="en-US" sz="2200" b="1" dirty="0"/>
              <a:t>imports</a:t>
            </a:r>
            <a:r>
              <a:rPr lang="en-US" sz="2200" dirty="0"/>
              <a:t>.</a:t>
            </a:r>
          </a:p>
          <a:p>
            <a:pPr marL="255600"/>
            <a:r>
              <a:rPr lang="en-US" sz="2200" dirty="0"/>
              <a:t>Firms sell goods and services to households in other countries; these are known as </a:t>
            </a:r>
            <a:r>
              <a:rPr lang="en-US" sz="2200" b="1" dirty="0"/>
              <a:t>exports</a:t>
            </a:r>
            <a:r>
              <a:rPr lang="en-US" sz="2200" dirty="0"/>
              <a:t>.</a:t>
            </a:r>
          </a:p>
        </p:txBody>
      </p:sp>
      <p:pic>
        <p:nvPicPr>
          <p:cNvPr id="3" name="Picture 2" descr="A flow chart shows the relationship between households, firms, government, and the rest of the world. For long description in Notes pane, press F6."/>
          <p:cNvPicPr>
            <a:picLocks noChangeAspect="1"/>
          </p:cNvPicPr>
          <p:nvPr/>
        </p:nvPicPr>
        <p:blipFill>
          <a:blip r:embed="rId3"/>
          <a:stretch>
            <a:fillRect/>
          </a:stretch>
        </p:blipFill>
        <p:spPr>
          <a:xfrm>
            <a:off x="4996012" y="1537153"/>
            <a:ext cx="3676207" cy="4749196"/>
          </a:xfrm>
          <a:prstGeom prst="rect">
            <a:avLst/>
          </a:prstGeom>
        </p:spPr>
      </p:pic>
    </p:spTree>
    <p:extLst>
      <p:ext uri="{BB962C8B-B14F-4D97-AF65-F5344CB8AC3E}">
        <p14:creationId xmlns:p14="http://schemas.microsoft.com/office/powerpoint/2010/main" val="133260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8.1 The Circular Flow and the Measurement of G</a:t>
            </a:r>
            <a:r>
              <a:rPr lang="en-US" sz="100" dirty="0"/>
              <a:t> </a:t>
            </a:r>
            <a:r>
              <a:rPr lang="en-US" sz="3200" dirty="0"/>
              <a:t>D</a:t>
            </a:r>
            <a:r>
              <a:rPr lang="en-US" sz="100" dirty="0"/>
              <a:t> </a:t>
            </a:r>
            <a:r>
              <a:rPr lang="en-US" sz="3200" dirty="0"/>
              <a:t>P </a:t>
            </a:r>
            <a:r>
              <a:rPr lang="en-US" sz="2000" b="0" dirty="0"/>
              <a:t>(4 of 4)</a:t>
            </a:r>
            <a:endParaRPr lang="en-IN" sz="2000" dirty="0"/>
          </a:p>
        </p:txBody>
      </p:sp>
      <p:sp>
        <p:nvSpPr>
          <p:cNvPr id="6" name="Content Placeholder 5"/>
          <p:cNvSpPr>
            <a:spLocks noGrp="1"/>
          </p:cNvSpPr>
          <p:nvPr>
            <p:ph sz="quarter" idx="15"/>
          </p:nvPr>
        </p:nvSpPr>
        <p:spPr>
          <a:xfrm>
            <a:off x="457200" y="1558412"/>
            <a:ext cx="3572933" cy="4678875"/>
          </a:xfrm>
        </p:spPr>
        <p:txBody>
          <a:bodyPr/>
          <a:lstStyle/>
          <a:p>
            <a:pPr marL="0" lvl="0" indent="0">
              <a:spcBef>
                <a:spcPts val="600"/>
              </a:spcBef>
              <a:buSzPts val="2200"/>
              <a:buNone/>
            </a:pPr>
            <a:r>
              <a:rPr lang="en-US" sz="2200" dirty="0"/>
              <a:t>Finally, there are firms that deal specifically in flows of money; we label these firms the financial system.</a:t>
            </a:r>
          </a:p>
          <a:p>
            <a:pPr marL="255600">
              <a:spcBef>
                <a:spcPts val="600"/>
              </a:spcBef>
            </a:pPr>
            <a:r>
              <a:rPr lang="en-US" sz="2200" dirty="0"/>
              <a:t>Households elect not to spend some of their income and instead save it with financial system firms like banks.</a:t>
            </a:r>
          </a:p>
          <a:p>
            <a:pPr marL="255600">
              <a:spcBef>
                <a:spcPts val="600"/>
              </a:spcBef>
            </a:pPr>
            <a:r>
              <a:rPr lang="en-US" sz="2200" dirty="0"/>
              <a:t>These financial system firms lend money to other firms and the government.</a:t>
            </a:r>
          </a:p>
        </p:txBody>
      </p:sp>
      <p:pic>
        <p:nvPicPr>
          <p:cNvPr id="3" name="Picture 2" descr="A diagram depicts how to calculate G D P from households to governments. For long description in Notes pane, press F6."/>
          <p:cNvPicPr>
            <a:picLocks noChangeAspect="1"/>
          </p:cNvPicPr>
          <p:nvPr/>
        </p:nvPicPr>
        <p:blipFill>
          <a:blip r:embed="rId3"/>
          <a:stretch>
            <a:fillRect/>
          </a:stretch>
        </p:blipFill>
        <p:spPr>
          <a:xfrm>
            <a:off x="4248018" y="1557338"/>
            <a:ext cx="4426080" cy="4389500"/>
          </a:xfrm>
          <a:prstGeom prst="rect">
            <a:avLst/>
          </a:prstGeom>
        </p:spPr>
      </p:pic>
    </p:spTree>
    <p:extLst>
      <p:ext uri="{BB962C8B-B14F-4D97-AF65-F5344CB8AC3E}">
        <p14:creationId xmlns:p14="http://schemas.microsoft.com/office/powerpoint/2010/main" val="137460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Follow the Spending to Measure G</a:t>
            </a:r>
            <a:r>
              <a:rPr lang="en-US" sz="100" dirty="0"/>
              <a:t> </a:t>
            </a:r>
            <a:r>
              <a:rPr lang="en-US" sz="3400" dirty="0"/>
              <a:t>D</a:t>
            </a:r>
            <a:r>
              <a:rPr lang="en-US" sz="100" dirty="0"/>
              <a:t> </a:t>
            </a:r>
            <a:r>
              <a:rPr lang="en-US" sz="3400" dirty="0"/>
              <a:t>P</a:t>
            </a:r>
            <a:endParaRPr lang="en-IN" sz="3400" dirty="0"/>
          </a:p>
        </p:txBody>
      </p:sp>
      <p:sp>
        <p:nvSpPr>
          <p:cNvPr id="4" name="Content Placeholder 3"/>
          <p:cNvSpPr>
            <a:spLocks noGrp="1"/>
          </p:cNvSpPr>
          <p:nvPr>
            <p:ph sz="quarter" idx="13"/>
          </p:nvPr>
        </p:nvSpPr>
        <p:spPr>
          <a:xfrm>
            <a:off x="457200" y="1552574"/>
            <a:ext cx="7998823" cy="2865047"/>
          </a:xfrm>
        </p:spPr>
        <p:txBody>
          <a:bodyPr/>
          <a:lstStyle/>
          <a:p>
            <a:pPr marL="0" lvl="0" indent="0">
              <a:buSzPts val="2200"/>
              <a:buNone/>
            </a:pPr>
            <a:r>
              <a:rPr lang="en-US" sz="1800" dirty="0"/>
              <a:t>To measure G</a:t>
            </a:r>
            <a:r>
              <a:rPr lang="en-US" sz="100" dirty="0"/>
              <a:t> </a:t>
            </a:r>
            <a:r>
              <a:rPr lang="en-US" sz="1800" dirty="0"/>
              <a:t>D</a:t>
            </a:r>
            <a:r>
              <a:rPr lang="en-US" sz="100" dirty="0"/>
              <a:t> </a:t>
            </a:r>
            <a:r>
              <a:rPr lang="en-US" sz="1800" dirty="0"/>
              <a:t>P, the Bureau of Economic Analysis (B</a:t>
            </a:r>
            <a:r>
              <a:rPr lang="en-US" sz="100" dirty="0"/>
              <a:t> </a:t>
            </a:r>
            <a:r>
              <a:rPr lang="en-US" sz="1800" dirty="0"/>
              <a:t>E</a:t>
            </a:r>
            <a:r>
              <a:rPr lang="en-US" sz="100" dirty="0"/>
              <a:t> </a:t>
            </a:r>
            <a:r>
              <a:rPr lang="en-US" sz="1800" dirty="0"/>
              <a:t>A) in the Department of Commerce measures four major categories of expenditures:</a:t>
            </a:r>
          </a:p>
          <a:p>
            <a:pPr marL="255600"/>
            <a:r>
              <a:rPr lang="en-US" sz="1800" dirty="0"/>
              <a:t>Personal consumption expenditures, or </a:t>
            </a:r>
            <a:r>
              <a:rPr lang="en-US" sz="1800" b="1" dirty="0"/>
              <a:t>consumption (</a:t>
            </a:r>
            <a:r>
              <a:rPr lang="en-US" sz="1800" b="1" i="1" dirty="0"/>
              <a:t>C</a:t>
            </a:r>
            <a:r>
              <a:rPr lang="en-US" sz="1800" b="1" dirty="0"/>
              <a:t>)</a:t>
            </a:r>
          </a:p>
          <a:p>
            <a:pPr marL="255600"/>
            <a:r>
              <a:rPr lang="en-US" sz="1800" dirty="0"/>
              <a:t>Gross private domestic investment, or </a:t>
            </a:r>
            <a:r>
              <a:rPr lang="en-US" sz="1800" b="1" dirty="0"/>
              <a:t>investment (</a:t>
            </a:r>
            <a:r>
              <a:rPr lang="en-US" sz="1800" b="1" i="1" dirty="0"/>
              <a:t>I</a:t>
            </a:r>
            <a:r>
              <a:rPr lang="en-US" sz="1800" b="1" dirty="0"/>
              <a:t>)</a:t>
            </a:r>
          </a:p>
          <a:p>
            <a:pPr marL="255600"/>
            <a:r>
              <a:rPr lang="en-US" sz="1800" dirty="0"/>
              <a:t>Government consumption and gross investment, or </a:t>
            </a:r>
            <a:r>
              <a:rPr lang="en-US" sz="1800" b="1" dirty="0"/>
              <a:t>government purchases (</a:t>
            </a:r>
            <a:r>
              <a:rPr lang="en-US" sz="1800" b="1" i="1" dirty="0"/>
              <a:t>G</a:t>
            </a:r>
            <a:r>
              <a:rPr lang="en-US" sz="1800" b="1" dirty="0"/>
              <a:t>)</a:t>
            </a:r>
          </a:p>
          <a:p>
            <a:pPr marL="255600"/>
            <a:r>
              <a:rPr lang="en-US" sz="1800" dirty="0"/>
              <a:t>Net exports of goods and services, or </a:t>
            </a:r>
            <a:r>
              <a:rPr lang="en-US" sz="1800" b="1" dirty="0"/>
              <a:t>net exports (</a:t>
            </a:r>
            <a:r>
              <a:rPr lang="en-US" sz="1800" b="1" i="1" dirty="0"/>
              <a:t>N</a:t>
            </a:r>
            <a:r>
              <a:rPr lang="en-US" sz="100" b="1" i="1" dirty="0"/>
              <a:t> </a:t>
            </a:r>
            <a:r>
              <a:rPr lang="en-US" sz="1800" b="1" i="1" dirty="0"/>
              <a:t>X</a:t>
            </a:r>
            <a:r>
              <a:rPr lang="en-US" sz="1800" b="1" dirty="0"/>
              <a:t>)</a:t>
            </a:r>
          </a:p>
        </p:txBody>
      </p:sp>
      <p:sp>
        <p:nvSpPr>
          <p:cNvPr id="5" name="Content Placeholder 4"/>
          <p:cNvSpPr>
            <a:spLocks noGrp="1"/>
          </p:cNvSpPr>
          <p:nvPr>
            <p:ph sz="quarter" idx="14"/>
          </p:nvPr>
        </p:nvSpPr>
        <p:spPr>
          <a:xfrm>
            <a:off x="457200" y="4512623"/>
            <a:ext cx="4993574" cy="400571"/>
          </a:xfrm>
        </p:spPr>
        <p:txBody>
          <a:bodyPr/>
          <a:lstStyle/>
          <a:p>
            <a:pPr marL="0" lvl="0" indent="0">
              <a:buSzPts val="2200"/>
              <a:buNone/>
            </a:pPr>
            <a:r>
              <a:rPr lang="en-US" sz="1800" dirty="0"/>
              <a:t>G</a:t>
            </a:r>
            <a:r>
              <a:rPr lang="en-US" sz="100" dirty="0"/>
              <a:t> </a:t>
            </a:r>
            <a:r>
              <a:rPr lang="en-US" sz="1800" dirty="0"/>
              <a:t>D</a:t>
            </a:r>
            <a:r>
              <a:rPr lang="en-US" sz="100" dirty="0"/>
              <a:t> </a:t>
            </a:r>
            <a:r>
              <a:rPr lang="en-US" sz="1800" dirty="0"/>
              <a:t>P can be expressed as the sum of these:</a:t>
            </a:r>
          </a:p>
        </p:txBody>
      </p:sp>
      <p:graphicFrame>
        <p:nvGraphicFramePr>
          <p:cNvPr id="8" name="Object 7" descr="Y equals C plus I plus G plus N X"/>
          <p:cNvGraphicFramePr>
            <a:graphicFrameLocks noChangeAspect="1"/>
          </p:cNvGraphicFramePr>
          <p:nvPr>
            <p:extLst>
              <p:ext uri="{D42A27DB-BD31-4B8C-83A1-F6EECF244321}">
                <p14:modId xmlns:p14="http://schemas.microsoft.com/office/powerpoint/2010/main" val="3289159232"/>
              </p:ext>
            </p:extLst>
          </p:nvPr>
        </p:nvGraphicFramePr>
        <p:xfrm>
          <a:off x="4020003" y="5131908"/>
          <a:ext cx="1907734" cy="267081"/>
        </p:xfrm>
        <a:graphic>
          <a:graphicData uri="http://schemas.openxmlformats.org/presentationml/2006/ole">
            <mc:AlternateContent xmlns:mc="http://schemas.openxmlformats.org/markup-compatibility/2006">
              <mc:Choice xmlns:v="urn:schemas-microsoft-com:vml" Requires="v">
                <p:oleObj name="Equation" r:id="rId2" imgW="1269720" imgH="177480" progId="Equation.DSMT4">
                  <p:embed/>
                </p:oleObj>
              </mc:Choice>
              <mc:Fallback>
                <p:oleObj name="Equation" r:id="rId2" imgW="1269720" imgH="177480" progId="Equation.DSMT4">
                  <p:embed/>
                  <p:pic>
                    <p:nvPicPr>
                      <p:cNvPr id="8" name="Object 7" descr="Y equals C plus I plus G plus N X"/>
                      <p:cNvPicPr/>
                      <p:nvPr/>
                    </p:nvPicPr>
                    <p:blipFill>
                      <a:blip r:embed="rId3"/>
                      <a:stretch>
                        <a:fillRect/>
                      </a:stretch>
                    </p:blipFill>
                    <p:spPr>
                      <a:xfrm>
                        <a:off x="4020003" y="5131908"/>
                        <a:ext cx="1907734" cy="267081"/>
                      </a:xfrm>
                      <a:prstGeom prst="rect">
                        <a:avLst/>
                      </a:prstGeom>
                    </p:spPr>
                  </p:pic>
                </p:oleObj>
              </mc:Fallback>
            </mc:AlternateContent>
          </a:graphicData>
        </a:graphic>
      </p:graphicFrame>
      <p:sp>
        <p:nvSpPr>
          <p:cNvPr id="6" name="Content Placeholder 5"/>
          <p:cNvSpPr>
            <a:spLocks noGrp="1"/>
          </p:cNvSpPr>
          <p:nvPr>
            <p:ph sz="quarter" idx="15"/>
          </p:nvPr>
        </p:nvSpPr>
        <p:spPr>
          <a:xfrm>
            <a:off x="457200" y="5617703"/>
            <a:ext cx="5254831" cy="438713"/>
          </a:xfrm>
        </p:spPr>
        <p:txBody>
          <a:bodyPr/>
          <a:lstStyle/>
          <a:p>
            <a:pPr marL="0" lvl="0" indent="0">
              <a:buSzPts val="2200"/>
              <a:buNone/>
            </a:pPr>
            <a:r>
              <a:rPr lang="en-US" sz="1800" dirty="0"/>
              <a:t>We will examine each component of G</a:t>
            </a:r>
            <a:r>
              <a:rPr lang="en-US" sz="100" dirty="0"/>
              <a:t> </a:t>
            </a:r>
            <a:r>
              <a:rPr lang="en-US" sz="1800" dirty="0"/>
              <a:t>D</a:t>
            </a:r>
            <a:r>
              <a:rPr lang="en-US" sz="100" dirty="0"/>
              <a:t> </a:t>
            </a:r>
            <a:r>
              <a:rPr lang="en-US" sz="1800" dirty="0"/>
              <a:t>P in turn.</a:t>
            </a:r>
          </a:p>
        </p:txBody>
      </p:sp>
    </p:spTree>
    <p:extLst>
      <p:ext uri="{BB962C8B-B14F-4D97-AF65-F5344CB8AC3E}">
        <p14:creationId xmlns:p14="http://schemas.microsoft.com/office/powerpoint/2010/main" val="84098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Consumption</a:t>
            </a:r>
            <a:endParaRPr lang="en-IN" dirty="0"/>
          </a:p>
        </p:txBody>
      </p:sp>
      <p:graphicFrame>
        <p:nvGraphicFramePr>
          <p:cNvPr id="4" name="Object 3" descr="Y equals C plus I plus G plus N X"/>
          <p:cNvGraphicFramePr>
            <a:graphicFrameLocks noChangeAspect="1"/>
          </p:cNvGraphicFramePr>
          <p:nvPr>
            <p:extLst>
              <p:ext uri="{D42A27DB-BD31-4B8C-83A1-F6EECF244321}">
                <p14:modId xmlns:p14="http://schemas.microsoft.com/office/powerpoint/2010/main" val="3466713674"/>
              </p:ext>
            </p:extLst>
          </p:nvPr>
        </p:nvGraphicFramePr>
        <p:xfrm>
          <a:off x="3370958" y="1605380"/>
          <a:ext cx="2402085" cy="336292"/>
        </p:xfrm>
        <a:graphic>
          <a:graphicData uri="http://schemas.openxmlformats.org/presentationml/2006/ole">
            <mc:AlternateContent xmlns:mc="http://schemas.openxmlformats.org/markup-compatibility/2006">
              <mc:Choice xmlns:v="urn:schemas-microsoft-com:vml" Requires="v">
                <p:oleObj name="Equation" r:id="rId2" imgW="1269720" imgH="177480" progId="Equation.DSMT4">
                  <p:embed/>
                </p:oleObj>
              </mc:Choice>
              <mc:Fallback>
                <p:oleObj name="Equation" r:id="rId2" imgW="1269720" imgH="177480" progId="Equation.DSMT4">
                  <p:embed/>
                  <p:pic>
                    <p:nvPicPr>
                      <p:cNvPr id="4" name="Object 3" descr="Y equals C plus I plus G plus N X"/>
                      <p:cNvPicPr/>
                      <p:nvPr/>
                    </p:nvPicPr>
                    <p:blipFill>
                      <a:blip r:embed="rId3"/>
                      <a:stretch>
                        <a:fillRect/>
                      </a:stretch>
                    </p:blipFill>
                    <p:spPr>
                      <a:xfrm>
                        <a:off x="3370958" y="1605380"/>
                        <a:ext cx="2402085" cy="336292"/>
                      </a:xfrm>
                      <a:prstGeom prst="rect">
                        <a:avLst/>
                      </a:prstGeom>
                    </p:spPr>
                  </p:pic>
                </p:oleObj>
              </mc:Fallback>
            </mc:AlternateContent>
          </a:graphicData>
        </a:graphic>
      </p:graphicFrame>
      <p:sp>
        <p:nvSpPr>
          <p:cNvPr id="3" name="Content Placeholder 2"/>
          <p:cNvSpPr>
            <a:spLocks noGrp="1"/>
          </p:cNvSpPr>
          <p:nvPr>
            <p:ph sz="quarter" idx="13"/>
          </p:nvPr>
        </p:nvSpPr>
        <p:spPr>
          <a:xfrm>
            <a:off x="457200" y="2090057"/>
            <a:ext cx="8232775" cy="3701143"/>
          </a:xfrm>
        </p:spPr>
        <p:txBody>
          <a:bodyPr/>
          <a:lstStyle/>
          <a:p>
            <a:pPr marL="0" lvl="0" indent="0">
              <a:buSzPts val="2200"/>
              <a:buNone/>
            </a:pPr>
            <a:r>
              <a:rPr lang="en-US" sz="2200" b="1" dirty="0"/>
              <a:t>Consumption</a:t>
            </a:r>
            <a:r>
              <a:rPr lang="en-US" sz="2200" dirty="0"/>
              <a:t> is spending by households on goods and services, not including spending on new houses (which are counted instead in investment).</a:t>
            </a:r>
          </a:p>
          <a:p>
            <a:pPr marL="0" lvl="0" indent="0">
              <a:buSzPts val="2200"/>
              <a:buNone/>
            </a:pPr>
            <a:r>
              <a:rPr lang="en-US" sz="2200" dirty="0"/>
              <a:t>In B</a:t>
            </a:r>
            <a:r>
              <a:rPr lang="en-US" sz="100" dirty="0"/>
              <a:t> </a:t>
            </a:r>
            <a:r>
              <a:rPr lang="en-US" sz="2200" dirty="0"/>
              <a:t>E</a:t>
            </a:r>
            <a:r>
              <a:rPr lang="en-US" sz="100" dirty="0"/>
              <a:t> </a:t>
            </a:r>
            <a:r>
              <a:rPr lang="en-US" sz="2200" dirty="0"/>
              <a:t>A statistics, consumption is further divided into expenditure on:</a:t>
            </a:r>
          </a:p>
          <a:p>
            <a:pPr marL="255600" lvl="0"/>
            <a:r>
              <a:rPr lang="en-US" sz="2200" b="1" dirty="0"/>
              <a:t>Services</a:t>
            </a:r>
            <a:r>
              <a:rPr lang="en-US" sz="2200" dirty="0"/>
              <a:t>, such as medical care, education, and haircuts;</a:t>
            </a:r>
            <a:endParaRPr lang="en-US" sz="2200" i="1" dirty="0"/>
          </a:p>
          <a:p>
            <a:pPr marL="255600" lvl="0"/>
            <a:r>
              <a:rPr lang="en-US" sz="2200" b="1" dirty="0"/>
              <a:t>Nondurable goods</a:t>
            </a:r>
            <a:r>
              <a:rPr lang="en-US" sz="2200" dirty="0"/>
              <a:t>, such as food and clothing; and</a:t>
            </a:r>
          </a:p>
          <a:p>
            <a:pPr marL="255600" lvl="0"/>
            <a:r>
              <a:rPr lang="en-US" sz="2200" b="1" dirty="0"/>
              <a:t>Durable goods</a:t>
            </a:r>
            <a:r>
              <a:rPr lang="en-US" sz="2200" dirty="0"/>
              <a:t>, such as automobiles and furniture.</a:t>
            </a:r>
          </a:p>
        </p:txBody>
      </p:sp>
    </p:spTree>
    <p:extLst>
      <p:ext uri="{BB962C8B-B14F-4D97-AF65-F5344CB8AC3E}">
        <p14:creationId xmlns:p14="http://schemas.microsoft.com/office/powerpoint/2010/main" val="187931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a:t>
            </a:r>
            <a:endParaRPr lang="en-IN" dirty="0"/>
          </a:p>
        </p:txBody>
      </p:sp>
      <p:graphicFrame>
        <p:nvGraphicFramePr>
          <p:cNvPr id="3" name="Object 2" descr="Y equals C plus I plus G plus N X">
            <a:extLst>
              <a:ext uri="{FF2B5EF4-FFF2-40B4-BE49-F238E27FC236}">
                <a16:creationId xmlns:a16="http://schemas.microsoft.com/office/drawing/2014/main" id="{04AACBDD-56D7-5D9C-3709-0FDD27A697C7}"/>
              </a:ext>
            </a:extLst>
          </p:cNvPr>
          <p:cNvGraphicFramePr>
            <a:graphicFrameLocks noChangeAspect="1"/>
          </p:cNvGraphicFramePr>
          <p:nvPr>
            <p:extLst>
              <p:ext uri="{D42A27DB-BD31-4B8C-83A1-F6EECF244321}">
                <p14:modId xmlns:p14="http://schemas.microsoft.com/office/powerpoint/2010/main" val="3559952780"/>
              </p:ext>
            </p:extLst>
          </p:nvPr>
        </p:nvGraphicFramePr>
        <p:xfrm>
          <a:off x="3370958" y="1560224"/>
          <a:ext cx="2402085" cy="336292"/>
        </p:xfrm>
        <a:graphic>
          <a:graphicData uri="http://schemas.openxmlformats.org/presentationml/2006/ole">
            <mc:AlternateContent xmlns:mc="http://schemas.openxmlformats.org/markup-compatibility/2006">
              <mc:Choice xmlns:v="urn:schemas-microsoft-com:vml" Requires="v">
                <p:oleObj name="Equation" r:id="rId2" imgW="1269720" imgH="177480" progId="Equation.DSMT4">
                  <p:embed/>
                </p:oleObj>
              </mc:Choice>
              <mc:Fallback>
                <p:oleObj name="Equation" r:id="rId2" imgW="1269720" imgH="177480" progId="Equation.DSMT4">
                  <p:embed/>
                  <p:pic>
                    <p:nvPicPr>
                      <p:cNvPr id="3" name="Object 2" descr="Y equals C plus I plus G plus N X">
                        <a:extLst>
                          <a:ext uri="{FF2B5EF4-FFF2-40B4-BE49-F238E27FC236}">
                            <a16:creationId xmlns:a16="http://schemas.microsoft.com/office/drawing/2014/main" id="{04AACBDD-56D7-5D9C-3709-0FDD27A697C7}"/>
                          </a:ext>
                        </a:extLst>
                      </p:cNvPr>
                      <p:cNvPicPr/>
                      <p:nvPr/>
                    </p:nvPicPr>
                    <p:blipFill>
                      <a:blip r:embed="rId3"/>
                      <a:stretch>
                        <a:fillRect/>
                      </a:stretch>
                    </p:blipFill>
                    <p:spPr>
                      <a:xfrm>
                        <a:off x="3370958" y="1560224"/>
                        <a:ext cx="2402085" cy="336292"/>
                      </a:xfrm>
                      <a:prstGeom prst="rect">
                        <a:avLst/>
                      </a:prstGeom>
                    </p:spPr>
                  </p:pic>
                </p:oleObj>
              </mc:Fallback>
            </mc:AlternateContent>
          </a:graphicData>
        </a:graphic>
      </p:graphicFrame>
      <p:sp>
        <p:nvSpPr>
          <p:cNvPr id="5" name="Content Placeholder 4"/>
          <p:cNvSpPr>
            <a:spLocks noGrp="1"/>
          </p:cNvSpPr>
          <p:nvPr>
            <p:ph sz="quarter" idx="13"/>
          </p:nvPr>
        </p:nvSpPr>
        <p:spPr>
          <a:xfrm>
            <a:off x="457200" y="1975556"/>
            <a:ext cx="8229600" cy="3492041"/>
          </a:xfrm>
        </p:spPr>
        <p:txBody>
          <a:bodyPr/>
          <a:lstStyle/>
          <a:p>
            <a:pPr marL="0" lvl="0" indent="0">
              <a:spcBef>
                <a:spcPts val="600"/>
              </a:spcBef>
              <a:buSzPts val="2200"/>
              <a:buNone/>
            </a:pPr>
            <a:r>
              <a:rPr lang="en-US" sz="2000" b="1" dirty="0">
                <a:solidFill>
                  <a:schemeClr val="tx1"/>
                </a:solidFill>
              </a:rPr>
              <a:t>Investment</a:t>
            </a:r>
            <a:r>
              <a:rPr lang="en-US" sz="2000" dirty="0">
                <a:solidFill>
                  <a:schemeClr val="tx1"/>
                </a:solidFill>
              </a:rPr>
              <a:t> is spending by firms on new factories, office buildings, machinery, and additions to inventories, plus spending by households and firms on new houses.</a:t>
            </a:r>
          </a:p>
          <a:p>
            <a:pPr marL="0" lvl="0" indent="0">
              <a:spcBef>
                <a:spcPts val="600"/>
              </a:spcBef>
              <a:buSzPts val="2200"/>
              <a:buNone/>
            </a:pPr>
            <a:r>
              <a:rPr lang="en-US" sz="2000" dirty="0">
                <a:solidFill>
                  <a:schemeClr val="tx1"/>
                </a:solidFill>
              </a:rPr>
              <a:t>The B</a:t>
            </a:r>
            <a:r>
              <a:rPr lang="en-US" sz="100" dirty="0">
                <a:solidFill>
                  <a:schemeClr val="tx1"/>
                </a:solidFill>
              </a:rPr>
              <a:t> </a:t>
            </a:r>
            <a:r>
              <a:rPr lang="en-US" sz="2000" dirty="0">
                <a:solidFill>
                  <a:schemeClr val="tx1"/>
                </a:solidFill>
              </a:rPr>
              <a:t>E</a:t>
            </a:r>
            <a:r>
              <a:rPr lang="en-US" sz="100" dirty="0">
                <a:solidFill>
                  <a:schemeClr val="tx1"/>
                </a:solidFill>
              </a:rPr>
              <a:t> </a:t>
            </a:r>
            <a:r>
              <a:rPr lang="en-US" sz="2000" dirty="0">
                <a:solidFill>
                  <a:schemeClr val="tx1"/>
                </a:solidFill>
              </a:rPr>
              <a:t>A measures the following categories of investment:</a:t>
            </a:r>
          </a:p>
          <a:p>
            <a:pPr marL="255600" lvl="0">
              <a:spcBef>
                <a:spcPts val="600"/>
              </a:spcBef>
            </a:pPr>
            <a:r>
              <a:rPr lang="en-US" sz="2000" b="1" dirty="0">
                <a:solidFill>
                  <a:schemeClr val="tx1"/>
                </a:solidFill>
              </a:rPr>
              <a:t>Business fixed investment</a:t>
            </a:r>
            <a:r>
              <a:rPr lang="en-US" sz="2000" dirty="0">
                <a:solidFill>
                  <a:schemeClr val="tx1"/>
                </a:solidFill>
              </a:rPr>
              <a:t>, such as new factories, office buildings, machinery, and research and development.</a:t>
            </a:r>
            <a:endParaRPr lang="en-US" sz="2000" i="1" dirty="0">
              <a:solidFill>
                <a:schemeClr val="tx1"/>
              </a:solidFill>
            </a:endParaRPr>
          </a:p>
          <a:p>
            <a:pPr marL="255600" lvl="0">
              <a:spcBef>
                <a:spcPts val="600"/>
              </a:spcBef>
            </a:pPr>
            <a:r>
              <a:rPr lang="en-US" sz="2000" b="1" dirty="0">
                <a:solidFill>
                  <a:schemeClr val="tx1"/>
                </a:solidFill>
              </a:rPr>
              <a:t>Residential investment</a:t>
            </a:r>
            <a:r>
              <a:rPr lang="en-US" sz="2000" dirty="0">
                <a:solidFill>
                  <a:schemeClr val="tx1"/>
                </a:solidFill>
              </a:rPr>
              <a:t>, that is, new single-family and multi-unit houses.</a:t>
            </a:r>
          </a:p>
          <a:p>
            <a:pPr marL="255600" lvl="0">
              <a:spcBef>
                <a:spcPts val="600"/>
              </a:spcBef>
            </a:pPr>
            <a:r>
              <a:rPr lang="en-US" sz="2000" b="1" dirty="0">
                <a:solidFill>
                  <a:schemeClr val="tx1"/>
                </a:solidFill>
              </a:rPr>
              <a:t>Changes in business inventories</a:t>
            </a:r>
            <a:r>
              <a:rPr lang="en-US" sz="2000" dirty="0">
                <a:solidFill>
                  <a:schemeClr val="tx1"/>
                </a:solidFill>
              </a:rPr>
              <a:t>, that is, goods that have been produced but not yet sold.</a:t>
            </a:r>
          </a:p>
        </p:txBody>
      </p:sp>
      <p:sp>
        <p:nvSpPr>
          <p:cNvPr id="6" name="Content Placeholder 5"/>
          <p:cNvSpPr>
            <a:spLocks noGrp="1"/>
          </p:cNvSpPr>
          <p:nvPr>
            <p:ph sz="quarter" idx="14"/>
          </p:nvPr>
        </p:nvSpPr>
        <p:spPr>
          <a:xfrm>
            <a:off x="457200" y="5565965"/>
            <a:ext cx="8229600" cy="671323"/>
          </a:xfrm>
        </p:spPr>
        <p:txBody>
          <a:bodyPr tIns="0"/>
          <a:lstStyle/>
          <a:p>
            <a:pPr marL="0" lvl="0" indent="0">
              <a:spcBef>
                <a:spcPts val="600"/>
              </a:spcBef>
              <a:buSzPts val="2200"/>
              <a:buNone/>
            </a:pPr>
            <a:r>
              <a:rPr lang="en-US" sz="2000" dirty="0">
                <a:solidFill>
                  <a:schemeClr val="tx1"/>
                </a:solidFill>
              </a:rPr>
              <a:t>Note: in economics, “Investment” does not mean buying stocks and bonds, etc., like it does in finance.</a:t>
            </a:r>
          </a:p>
        </p:txBody>
      </p:sp>
    </p:spTree>
    <p:extLst>
      <p:ext uri="{BB962C8B-B14F-4D97-AF65-F5344CB8AC3E}">
        <p14:creationId xmlns:p14="http://schemas.microsoft.com/office/powerpoint/2010/main" val="213232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endParaRPr lang="en-IN" dirty="0"/>
          </a:p>
        </p:txBody>
      </p:sp>
      <p:sp>
        <p:nvSpPr>
          <p:cNvPr id="3" name="Content Placeholder 2"/>
          <p:cNvSpPr>
            <a:spLocks noGrp="1"/>
          </p:cNvSpPr>
          <p:nvPr>
            <p:ph sz="quarter" idx="13"/>
          </p:nvPr>
        </p:nvSpPr>
        <p:spPr/>
        <p:txBody>
          <a:bodyPr/>
          <a:lstStyle/>
          <a:p>
            <a:pPr marL="0" lvl="0" indent="0">
              <a:buSzPts val="2200"/>
              <a:buNone/>
            </a:pPr>
            <a:r>
              <a:rPr lang="en-US" b="1" dirty="0">
                <a:solidFill>
                  <a:srgbClr val="007FA3"/>
                </a:solidFill>
              </a:rPr>
              <a:t>8.1</a:t>
            </a:r>
            <a:r>
              <a:rPr lang="en-US" b="1" dirty="0">
                <a:solidFill>
                  <a:srgbClr val="0070C0"/>
                </a:solidFill>
              </a:rPr>
              <a:t> </a:t>
            </a:r>
            <a:r>
              <a:rPr lang="en-US" dirty="0"/>
              <a:t>Gross Domestic Product Measures Total Production</a:t>
            </a:r>
          </a:p>
          <a:p>
            <a:pPr marL="0" lvl="0" indent="0">
              <a:buSzPts val="2200"/>
              <a:buNone/>
            </a:pPr>
            <a:r>
              <a:rPr lang="en-US" b="1" dirty="0">
                <a:solidFill>
                  <a:srgbClr val="007FA3"/>
                </a:solidFill>
              </a:rPr>
              <a:t>8.2</a:t>
            </a:r>
            <a:r>
              <a:rPr lang="en-US" b="1" dirty="0">
                <a:solidFill>
                  <a:srgbClr val="0070C0"/>
                </a:solidFill>
              </a:rPr>
              <a:t> </a:t>
            </a:r>
            <a:r>
              <a:rPr lang="en-US" dirty="0"/>
              <a:t>Does G</a:t>
            </a:r>
            <a:r>
              <a:rPr lang="en-US" sz="100" dirty="0"/>
              <a:t> </a:t>
            </a:r>
            <a:r>
              <a:rPr lang="en-US" dirty="0"/>
              <a:t>D</a:t>
            </a:r>
            <a:r>
              <a:rPr lang="en-US" sz="100" dirty="0"/>
              <a:t> </a:t>
            </a:r>
            <a:r>
              <a:rPr lang="en-US" dirty="0"/>
              <a:t>P Measure What We Want It to Measure?</a:t>
            </a:r>
          </a:p>
          <a:p>
            <a:pPr marL="0" lvl="0" indent="0">
              <a:buSzPts val="2200"/>
              <a:buNone/>
            </a:pPr>
            <a:r>
              <a:rPr lang="en-US" b="1" dirty="0">
                <a:solidFill>
                  <a:srgbClr val="007FA3"/>
                </a:solidFill>
              </a:rPr>
              <a:t>8.3</a:t>
            </a:r>
            <a:r>
              <a:rPr lang="en-US" b="1" dirty="0">
                <a:solidFill>
                  <a:srgbClr val="0070C0"/>
                </a:solidFill>
              </a:rPr>
              <a:t> </a:t>
            </a:r>
            <a:r>
              <a:rPr lang="en-US" dirty="0"/>
              <a:t>Real </a:t>
            </a:r>
            <a:r>
              <a:rPr lang="en-US" dirty="0">
                <a:solidFill>
                  <a:schemeClr val="tx1"/>
                </a:solidFill>
              </a:rPr>
              <a:t>G</a:t>
            </a:r>
            <a:r>
              <a:rPr lang="en-US" sz="100" dirty="0">
                <a:solidFill>
                  <a:schemeClr val="tx1"/>
                </a:solidFill>
              </a:rPr>
              <a:t> </a:t>
            </a:r>
            <a:r>
              <a:rPr lang="en-US" dirty="0">
                <a:solidFill>
                  <a:schemeClr val="tx1"/>
                </a:solidFill>
              </a:rPr>
              <a:t>D</a:t>
            </a:r>
            <a:r>
              <a:rPr lang="en-US" sz="100" dirty="0">
                <a:solidFill>
                  <a:schemeClr val="tx1"/>
                </a:solidFill>
              </a:rPr>
              <a:t> </a:t>
            </a:r>
            <a:r>
              <a:rPr lang="en-US" dirty="0">
                <a:solidFill>
                  <a:schemeClr val="tx1"/>
                </a:solidFill>
              </a:rPr>
              <a:t>P versus Nominal G</a:t>
            </a:r>
            <a:r>
              <a:rPr lang="en-US" sz="100" dirty="0">
                <a:solidFill>
                  <a:schemeClr val="tx1"/>
                </a:solidFill>
              </a:rPr>
              <a:t> </a:t>
            </a:r>
            <a:r>
              <a:rPr lang="en-US" dirty="0">
                <a:solidFill>
                  <a:schemeClr val="tx1"/>
                </a:solidFill>
              </a:rPr>
              <a:t>D</a:t>
            </a:r>
            <a:r>
              <a:rPr lang="en-US" sz="100" dirty="0">
                <a:solidFill>
                  <a:schemeClr val="tx1"/>
                </a:solidFill>
              </a:rPr>
              <a:t> </a:t>
            </a:r>
            <a:r>
              <a:rPr lang="en-US" dirty="0">
                <a:solidFill>
                  <a:schemeClr val="tx1"/>
                </a:solidFill>
              </a:rPr>
              <a:t>P</a:t>
            </a:r>
          </a:p>
          <a:p>
            <a:pPr marL="0" lvl="0" indent="0">
              <a:buSzPts val="2200"/>
              <a:buNone/>
            </a:pPr>
            <a:r>
              <a:rPr lang="en-US" b="1" dirty="0">
                <a:solidFill>
                  <a:srgbClr val="007FA3"/>
                </a:solidFill>
              </a:rPr>
              <a:t>8.4</a:t>
            </a:r>
            <a:r>
              <a:rPr lang="en-US" dirty="0">
                <a:solidFill>
                  <a:srgbClr val="0070C0"/>
                </a:solidFill>
              </a:rPr>
              <a:t> </a:t>
            </a:r>
            <a:r>
              <a:rPr lang="en-US" dirty="0"/>
              <a:t>Other Measures of Total Production and Total Income</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Government Purchases</a:t>
            </a:r>
            <a:endParaRPr lang="en-IN" dirty="0"/>
          </a:p>
        </p:txBody>
      </p:sp>
      <p:graphicFrame>
        <p:nvGraphicFramePr>
          <p:cNvPr id="5" name="Object 4" descr="Y equals C plus I plus G plus N X">
            <a:extLst>
              <a:ext uri="{FF2B5EF4-FFF2-40B4-BE49-F238E27FC236}">
                <a16:creationId xmlns:a16="http://schemas.microsoft.com/office/drawing/2014/main" id="{46A4E212-3CA8-1980-26D4-E283067D0947}"/>
              </a:ext>
            </a:extLst>
          </p:cNvPr>
          <p:cNvGraphicFramePr>
            <a:graphicFrameLocks noChangeAspect="1"/>
          </p:cNvGraphicFramePr>
          <p:nvPr>
            <p:extLst>
              <p:ext uri="{D42A27DB-BD31-4B8C-83A1-F6EECF244321}">
                <p14:modId xmlns:p14="http://schemas.microsoft.com/office/powerpoint/2010/main" val="1048527775"/>
              </p:ext>
            </p:extLst>
          </p:nvPr>
        </p:nvGraphicFramePr>
        <p:xfrm>
          <a:off x="3370958" y="1605380"/>
          <a:ext cx="2402085" cy="336292"/>
        </p:xfrm>
        <a:graphic>
          <a:graphicData uri="http://schemas.openxmlformats.org/presentationml/2006/ole">
            <mc:AlternateContent xmlns:mc="http://schemas.openxmlformats.org/markup-compatibility/2006">
              <mc:Choice xmlns:v="urn:schemas-microsoft-com:vml" Requires="v">
                <p:oleObj name="Equation" r:id="rId2" imgW="1269720" imgH="177480" progId="Equation.DSMT4">
                  <p:embed/>
                </p:oleObj>
              </mc:Choice>
              <mc:Fallback>
                <p:oleObj name="Equation" r:id="rId2" imgW="1269720" imgH="177480" progId="Equation.DSMT4">
                  <p:embed/>
                  <p:pic>
                    <p:nvPicPr>
                      <p:cNvPr id="5" name="Object 4" descr="Y equals C plus I plus G plus N X">
                        <a:extLst>
                          <a:ext uri="{FF2B5EF4-FFF2-40B4-BE49-F238E27FC236}">
                            <a16:creationId xmlns:a16="http://schemas.microsoft.com/office/drawing/2014/main" id="{46A4E212-3CA8-1980-26D4-E283067D0947}"/>
                          </a:ext>
                        </a:extLst>
                      </p:cNvPr>
                      <p:cNvPicPr/>
                      <p:nvPr/>
                    </p:nvPicPr>
                    <p:blipFill>
                      <a:blip r:embed="rId3"/>
                      <a:stretch>
                        <a:fillRect/>
                      </a:stretch>
                    </p:blipFill>
                    <p:spPr>
                      <a:xfrm>
                        <a:off x="3370958" y="1605380"/>
                        <a:ext cx="2402085" cy="336292"/>
                      </a:xfrm>
                      <a:prstGeom prst="rect">
                        <a:avLst/>
                      </a:prstGeom>
                    </p:spPr>
                  </p:pic>
                </p:oleObj>
              </mc:Fallback>
            </mc:AlternateContent>
          </a:graphicData>
        </a:graphic>
      </p:graphicFrame>
      <p:sp>
        <p:nvSpPr>
          <p:cNvPr id="3" name="Content Placeholder 2"/>
          <p:cNvSpPr>
            <a:spLocks noGrp="1"/>
          </p:cNvSpPr>
          <p:nvPr>
            <p:ph sz="quarter" idx="13"/>
          </p:nvPr>
        </p:nvSpPr>
        <p:spPr>
          <a:xfrm>
            <a:off x="457200" y="2165396"/>
            <a:ext cx="8232775" cy="3653513"/>
          </a:xfrm>
        </p:spPr>
        <p:txBody>
          <a:bodyPr/>
          <a:lstStyle/>
          <a:p>
            <a:pPr marL="0" lvl="0" indent="0">
              <a:buSzPts val="2200"/>
              <a:buNone/>
            </a:pPr>
            <a:r>
              <a:rPr lang="en-US" b="1" dirty="0"/>
              <a:t>Government purchases</a:t>
            </a:r>
            <a:r>
              <a:rPr lang="en-US" dirty="0"/>
              <a:t> are spending by federal, state, and local governments on goods and services.</a:t>
            </a:r>
          </a:p>
          <a:p>
            <a:pPr marL="0" lvl="0" indent="0">
              <a:buSzPts val="2200"/>
              <a:buNone/>
            </a:pPr>
            <a:r>
              <a:rPr lang="en-US" dirty="0"/>
              <a:t>This includes both </a:t>
            </a:r>
            <a:r>
              <a:rPr lang="en-US" b="1" dirty="0"/>
              <a:t>government consumption</a:t>
            </a:r>
            <a:r>
              <a:rPr lang="en-US" i="1" dirty="0"/>
              <a:t> </a:t>
            </a:r>
            <a:r>
              <a:rPr lang="en-US" dirty="0"/>
              <a:t>(like teachers’ salaries and office supplies)</a:t>
            </a:r>
            <a:r>
              <a:rPr lang="en-US" i="1" dirty="0"/>
              <a:t> </a:t>
            </a:r>
            <a:r>
              <a:rPr lang="en-US" dirty="0"/>
              <a:t>and </a:t>
            </a:r>
            <a:r>
              <a:rPr lang="en-US" b="1" dirty="0"/>
              <a:t>government investment</a:t>
            </a:r>
            <a:r>
              <a:rPr lang="en-US" i="1" dirty="0"/>
              <a:t> </a:t>
            </a:r>
            <a:r>
              <a:rPr lang="en-US" dirty="0"/>
              <a:t>(like highways and military bases).</a:t>
            </a:r>
            <a:endParaRPr lang="en-US" i="1" dirty="0"/>
          </a:p>
          <a:p>
            <a:pPr marL="0" lvl="0" indent="0">
              <a:buSzPts val="2200"/>
              <a:buNone/>
            </a:pPr>
            <a:r>
              <a:rPr lang="en-US" dirty="0"/>
              <a:t>This does </a:t>
            </a:r>
            <a:r>
              <a:rPr lang="en-US" b="1" dirty="0"/>
              <a:t>not</a:t>
            </a:r>
            <a:r>
              <a:rPr lang="en-US" dirty="0"/>
              <a:t> include transfer payments, since those do not result in immediate production of new goods and services.</a:t>
            </a:r>
          </a:p>
        </p:txBody>
      </p:sp>
    </p:spTree>
    <p:extLst>
      <p:ext uri="{BB962C8B-B14F-4D97-AF65-F5344CB8AC3E}">
        <p14:creationId xmlns:p14="http://schemas.microsoft.com/office/powerpoint/2010/main" val="172716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Exports</a:t>
            </a:r>
            <a:endParaRPr lang="en-IN" dirty="0"/>
          </a:p>
        </p:txBody>
      </p:sp>
      <p:graphicFrame>
        <p:nvGraphicFramePr>
          <p:cNvPr id="5" name="Object 4" descr="Y equals C plus I plus G plus N X">
            <a:extLst>
              <a:ext uri="{FF2B5EF4-FFF2-40B4-BE49-F238E27FC236}">
                <a16:creationId xmlns:a16="http://schemas.microsoft.com/office/drawing/2014/main" id="{8BA86FC8-3BFA-905E-A91A-EAD49AFDC3DC}"/>
              </a:ext>
            </a:extLst>
          </p:cNvPr>
          <p:cNvGraphicFramePr>
            <a:graphicFrameLocks noChangeAspect="1"/>
          </p:cNvGraphicFramePr>
          <p:nvPr>
            <p:extLst>
              <p:ext uri="{D42A27DB-BD31-4B8C-83A1-F6EECF244321}">
                <p14:modId xmlns:p14="http://schemas.microsoft.com/office/powerpoint/2010/main" val="1436167471"/>
              </p:ext>
            </p:extLst>
          </p:nvPr>
        </p:nvGraphicFramePr>
        <p:xfrm>
          <a:off x="3370958" y="1560224"/>
          <a:ext cx="2402085" cy="336292"/>
        </p:xfrm>
        <a:graphic>
          <a:graphicData uri="http://schemas.openxmlformats.org/presentationml/2006/ole">
            <mc:AlternateContent xmlns:mc="http://schemas.openxmlformats.org/markup-compatibility/2006">
              <mc:Choice xmlns:v="urn:schemas-microsoft-com:vml" Requires="v">
                <p:oleObj name="Equation" r:id="rId2" imgW="1269720" imgH="177480" progId="Equation.DSMT4">
                  <p:embed/>
                </p:oleObj>
              </mc:Choice>
              <mc:Fallback>
                <p:oleObj name="Equation" r:id="rId2" imgW="1269720" imgH="177480" progId="Equation.DSMT4">
                  <p:embed/>
                  <p:pic>
                    <p:nvPicPr>
                      <p:cNvPr id="5" name="Object 4" descr="Y equals C plus I plus G plus N X">
                        <a:extLst>
                          <a:ext uri="{FF2B5EF4-FFF2-40B4-BE49-F238E27FC236}">
                            <a16:creationId xmlns:a16="http://schemas.microsoft.com/office/drawing/2014/main" id="{8BA86FC8-3BFA-905E-A91A-EAD49AFDC3DC}"/>
                          </a:ext>
                        </a:extLst>
                      </p:cNvPr>
                      <p:cNvPicPr/>
                      <p:nvPr/>
                    </p:nvPicPr>
                    <p:blipFill>
                      <a:blip r:embed="rId3"/>
                      <a:stretch>
                        <a:fillRect/>
                      </a:stretch>
                    </p:blipFill>
                    <p:spPr>
                      <a:xfrm>
                        <a:off x="3370958" y="1560224"/>
                        <a:ext cx="2402085" cy="336292"/>
                      </a:xfrm>
                      <a:prstGeom prst="rect">
                        <a:avLst/>
                      </a:prstGeom>
                    </p:spPr>
                  </p:pic>
                </p:oleObj>
              </mc:Fallback>
            </mc:AlternateContent>
          </a:graphicData>
        </a:graphic>
      </p:graphicFrame>
      <p:sp>
        <p:nvSpPr>
          <p:cNvPr id="3" name="Content Placeholder 2"/>
          <p:cNvSpPr>
            <a:spLocks noGrp="1"/>
          </p:cNvSpPr>
          <p:nvPr>
            <p:ph sz="quarter" idx="13"/>
          </p:nvPr>
        </p:nvSpPr>
        <p:spPr>
          <a:xfrm>
            <a:off x="457200" y="2002239"/>
            <a:ext cx="8232775" cy="4325361"/>
          </a:xfrm>
        </p:spPr>
        <p:txBody>
          <a:bodyPr/>
          <a:lstStyle/>
          <a:p>
            <a:pPr marL="0" lvl="0" indent="0">
              <a:spcBef>
                <a:spcPts val="600"/>
              </a:spcBef>
              <a:buSzPts val="2200"/>
              <a:buNone/>
            </a:pPr>
            <a:r>
              <a:rPr lang="en-US" sz="2000" b="1" dirty="0"/>
              <a:t>Net exports</a:t>
            </a:r>
            <a:r>
              <a:rPr lang="en-US" sz="2000" dirty="0"/>
              <a:t> are exports minus imports.</a:t>
            </a:r>
          </a:p>
          <a:p>
            <a:pPr marL="0" lvl="0" indent="0">
              <a:spcBef>
                <a:spcPts val="600"/>
              </a:spcBef>
              <a:buSzPts val="2200"/>
              <a:buNone/>
            </a:pPr>
            <a:r>
              <a:rPr lang="en-US" sz="2000" dirty="0"/>
              <a:t>This difference might be positive or negative; in recent years, this has been negative in the United States.</a:t>
            </a:r>
          </a:p>
          <a:p>
            <a:pPr marL="0" lvl="0" indent="0">
              <a:spcBef>
                <a:spcPts val="600"/>
              </a:spcBef>
              <a:buSzPts val="2200"/>
              <a:buNone/>
            </a:pPr>
            <a:r>
              <a:rPr lang="en-US" sz="2000" dirty="0"/>
              <a:t>Since we want to count </a:t>
            </a:r>
            <a:r>
              <a:rPr lang="en-US" sz="2000" b="1" dirty="0"/>
              <a:t>domestic</a:t>
            </a:r>
            <a:r>
              <a:rPr lang="en-US" sz="2000" dirty="0"/>
              <a:t> production (production in the United States), we add up the value of the goods and services sold </a:t>
            </a:r>
            <a:r>
              <a:rPr lang="en-US" sz="2000" b="1" dirty="0"/>
              <a:t>to</a:t>
            </a:r>
            <a:r>
              <a:rPr lang="en-US" sz="2000" dirty="0"/>
              <a:t> foreigners and subtract the value of the goods and services sold to Americans </a:t>
            </a:r>
            <a:r>
              <a:rPr lang="en-US" sz="2000" b="1" dirty="0"/>
              <a:t>by</a:t>
            </a:r>
            <a:r>
              <a:rPr lang="en-US" sz="2000" dirty="0"/>
              <a:t> foreigners.</a:t>
            </a:r>
          </a:p>
          <a:p>
            <a:pPr marL="255600"/>
            <a:r>
              <a:rPr lang="en-US" sz="2000" dirty="0"/>
              <a:t>An export is not counted otherwise (in </a:t>
            </a:r>
            <a:r>
              <a:rPr lang="en-US" sz="2000" i="1" dirty="0"/>
              <a:t>C</a:t>
            </a:r>
            <a:r>
              <a:rPr lang="en-US" sz="2000" dirty="0"/>
              <a:t>, </a:t>
            </a:r>
            <a:r>
              <a:rPr lang="en-US" sz="2000" i="1" dirty="0"/>
              <a:t>I</a:t>
            </a:r>
            <a:r>
              <a:rPr lang="en-US" sz="2000" dirty="0"/>
              <a:t>, or </a:t>
            </a:r>
            <a:r>
              <a:rPr lang="en-US" sz="2000" i="1" dirty="0"/>
              <a:t>G</a:t>
            </a:r>
            <a:r>
              <a:rPr lang="en-US" sz="2000" dirty="0"/>
              <a:t>), so we need to count it somehow as production.</a:t>
            </a:r>
          </a:p>
          <a:p>
            <a:pPr marL="255600"/>
            <a:r>
              <a:rPr lang="en-US" sz="2000" dirty="0"/>
              <a:t>An import </a:t>
            </a:r>
            <a:r>
              <a:rPr lang="en-US" sz="2000" b="1" dirty="0"/>
              <a:t>is</a:t>
            </a:r>
            <a:r>
              <a:rPr lang="en-US" sz="2000" dirty="0"/>
              <a:t> counted (in </a:t>
            </a:r>
            <a:r>
              <a:rPr lang="en-US" sz="2000" i="1" dirty="0"/>
              <a:t>C</a:t>
            </a:r>
            <a:r>
              <a:rPr lang="en-US" sz="2000" dirty="0"/>
              <a:t>, usually) but we are trying to measure domestic production, so we don’t </a:t>
            </a:r>
            <a:r>
              <a:rPr lang="en-US" sz="2000" b="1" dirty="0"/>
              <a:t>want</a:t>
            </a:r>
            <a:r>
              <a:rPr lang="en-US" sz="2000" dirty="0"/>
              <a:t> to count it. Subtracting it achieves this goal.</a:t>
            </a:r>
          </a:p>
        </p:txBody>
      </p:sp>
    </p:spTree>
    <p:extLst>
      <p:ext uri="{BB962C8B-B14F-4D97-AF65-F5344CB8AC3E}">
        <p14:creationId xmlns:p14="http://schemas.microsoft.com/office/powerpoint/2010/main" val="158815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80029"/>
          </a:xfrm>
        </p:spPr>
        <p:txBody>
          <a:bodyPr/>
          <a:lstStyle/>
          <a:p>
            <a:r>
              <a:rPr lang="en-US" sz="3200" dirty="0"/>
              <a:t>Figure 8.2 Components of G</a:t>
            </a:r>
            <a:r>
              <a:rPr lang="en-US" sz="100" dirty="0"/>
              <a:t> </a:t>
            </a:r>
            <a:r>
              <a:rPr lang="en-US" sz="3200" dirty="0"/>
              <a:t>D</a:t>
            </a:r>
            <a:r>
              <a:rPr lang="en-US" sz="100" dirty="0"/>
              <a:t> </a:t>
            </a:r>
            <a:r>
              <a:rPr lang="en-US" sz="3200" dirty="0"/>
              <a:t>P in 2022</a:t>
            </a:r>
            <a:endParaRPr lang="en-IN" sz="3200" dirty="0"/>
          </a:p>
        </p:txBody>
      </p:sp>
      <p:pic>
        <p:nvPicPr>
          <p:cNvPr id="8" name="Picture 7" descr="A table and a bar graph illustrate components of G D P in 2022. For long description in Notes pane, press F6.">
            <a:extLst>
              <a:ext uri="{FF2B5EF4-FFF2-40B4-BE49-F238E27FC236}">
                <a16:creationId xmlns:a16="http://schemas.microsoft.com/office/drawing/2014/main" id="{CA52EDFD-33BA-A540-EBB9-BF4A1CCF7E77}"/>
              </a:ext>
            </a:extLst>
          </p:cNvPr>
          <p:cNvPicPr>
            <a:picLocks noChangeAspect="1"/>
          </p:cNvPicPr>
          <p:nvPr/>
        </p:nvPicPr>
        <p:blipFill>
          <a:blip r:embed="rId3"/>
          <a:stretch>
            <a:fillRect/>
          </a:stretch>
        </p:blipFill>
        <p:spPr>
          <a:xfrm>
            <a:off x="1050028" y="1582224"/>
            <a:ext cx="6954115" cy="3061029"/>
          </a:xfrm>
          <a:prstGeom prst="rect">
            <a:avLst/>
          </a:prstGeom>
        </p:spPr>
      </p:pic>
      <p:sp>
        <p:nvSpPr>
          <p:cNvPr id="7" name="Content Placeholder 6"/>
          <p:cNvSpPr>
            <a:spLocks noGrp="1"/>
          </p:cNvSpPr>
          <p:nvPr>
            <p:ph sz="quarter" idx="15"/>
          </p:nvPr>
        </p:nvSpPr>
        <p:spPr>
          <a:xfrm>
            <a:off x="468313" y="4749453"/>
            <a:ext cx="8117547" cy="1566679"/>
          </a:xfrm>
        </p:spPr>
        <p:txBody>
          <a:bodyPr/>
          <a:lstStyle/>
          <a:p>
            <a:pPr marL="0" lvl="0" indent="0">
              <a:buSzPts val="2200"/>
              <a:buNone/>
            </a:pPr>
            <a:r>
              <a:rPr lang="en-US" sz="2000" dirty="0"/>
              <a:t>Consumption is the largest component of G</a:t>
            </a:r>
            <a:r>
              <a:rPr lang="en-US" sz="100" dirty="0"/>
              <a:t> </a:t>
            </a:r>
            <a:r>
              <a:rPr lang="en-US" sz="2000" dirty="0"/>
              <a:t>D</a:t>
            </a:r>
            <a:r>
              <a:rPr lang="en-US" sz="100" dirty="0"/>
              <a:t> </a:t>
            </a:r>
            <a:r>
              <a:rPr lang="en-US" sz="2000" dirty="0"/>
              <a:t>P; within that, services are the largest component—almost half of G</a:t>
            </a:r>
            <a:r>
              <a:rPr lang="en-US" sz="100" dirty="0"/>
              <a:t> </a:t>
            </a:r>
            <a:r>
              <a:rPr lang="en-US" sz="2000" dirty="0"/>
              <a:t>D</a:t>
            </a:r>
            <a:r>
              <a:rPr lang="en-US" sz="100" dirty="0"/>
              <a:t> </a:t>
            </a:r>
            <a:r>
              <a:rPr lang="en-US" sz="2000" dirty="0"/>
              <a:t>P.</a:t>
            </a:r>
          </a:p>
          <a:p>
            <a:pPr marL="0" lvl="0" indent="0">
              <a:buSzPts val="2200"/>
              <a:buNone/>
            </a:pPr>
            <a:r>
              <a:rPr lang="en-US" sz="2000" dirty="0"/>
              <a:t>American net exports are negative, since the value of our imports exceeds the value of our exports.</a:t>
            </a:r>
          </a:p>
        </p:txBody>
      </p:sp>
    </p:spTree>
    <p:extLst>
      <p:ext uri="{BB962C8B-B14F-4D97-AF65-F5344CB8AC3E}">
        <p14:creationId xmlns:p14="http://schemas.microsoft.com/office/powerpoint/2010/main" val="313950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8.1 Calculating Value Added</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341023068"/>
              </p:ext>
            </p:extLst>
          </p:nvPr>
        </p:nvGraphicFramePr>
        <p:xfrm>
          <a:off x="457198" y="1686376"/>
          <a:ext cx="7621452" cy="2794714"/>
        </p:xfrm>
        <a:graphic>
          <a:graphicData uri="http://schemas.openxmlformats.org/drawingml/2006/table">
            <a:tbl>
              <a:tblPr firstRow="1" bandRow="1">
                <a:tableStyleId>{2D5ABB26-0587-4C30-8999-92F81FD0307C}</a:tableStyleId>
              </a:tblPr>
              <a:tblGrid>
                <a:gridCol w="1326446">
                  <a:extLst>
                    <a:ext uri="{9D8B030D-6E8A-4147-A177-3AD203B41FA5}">
                      <a16:colId xmlns:a16="http://schemas.microsoft.com/office/drawing/2014/main" val="910212658"/>
                    </a:ext>
                  </a:extLst>
                </a:gridCol>
                <a:gridCol w="2799645">
                  <a:extLst>
                    <a:ext uri="{9D8B030D-6E8A-4147-A177-3AD203B41FA5}">
                      <a16:colId xmlns:a16="http://schemas.microsoft.com/office/drawing/2014/main" val="876660576"/>
                    </a:ext>
                  </a:extLst>
                </a:gridCol>
                <a:gridCol w="2054578">
                  <a:extLst>
                    <a:ext uri="{9D8B030D-6E8A-4147-A177-3AD203B41FA5}">
                      <a16:colId xmlns:a16="http://schemas.microsoft.com/office/drawing/2014/main" val="1699333719"/>
                    </a:ext>
                  </a:extLst>
                </a:gridCol>
                <a:gridCol w="1440783">
                  <a:extLst>
                    <a:ext uri="{9D8B030D-6E8A-4147-A177-3AD203B41FA5}">
                      <a16:colId xmlns:a16="http://schemas.microsoft.com/office/drawing/2014/main" val="1155969396"/>
                    </a:ext>
                  </a:extLst>
                </a:gridCol>
              </a:tblGrid>
              <a:tr h="311382">
                <a:tc>
                  <a:txBody>
                    <a:bodyPr/>
                    <a:lstStyle/>
                    <a:p>
                      <a:r>
                        <a:rPr lang="en-US" sz="1400" b="1" i="0" u="none" strike="noStrike" cap="none" baseline="0" noProof="0" dirty="0">
                          <a:solidFill>
                            <a:schemeClr val="tx1"/>
                          </a:solidFill>
                          <a:latin typeface="+mn-lt"/>
                          <a:ea typeface="+mn-ea"/>
                          <a:cs typeface="+mn-cs"/>
                          <a:sym typeface="Arial"/>
                        </a:rPr>
                        <a:t>Firm</a:t>
                      </a:r>
                      <a:endParaRPr lang="en-US" sz="1400" b="1"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i="0" u="none" strike="noStrike" cap="none" baseline="0" noProof="0" dirty="0">
                          <a:solidFill>
                            <a:schemeClr val="tx1"/>
                          </a:solidFill>
                          <a:latin typeface="+mn-lt"/>
                          <a:ea typeface="+mn-ea"/>
                          <a:cs typeface="+mn-cs"/>
                          <a:sym typeface="Arial"/>
                        </a:rPr>
                        <a:t>Value of Product</a:t>
                      </a:r>
                      <a:endParaRPr lang="en-US" sz="1400" b="1"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i="0" u="none" strike="noStrike" cap="none" baseline="0" noProof="0" dirty="0">
                          <a:solidFill>
                            <a:schemeClr val="tx1"/>
                          </a:solidFill>
                          <a:latin typeface="+mn-lt"/>
                          <a:ea typeface="+mn-ea"/>
                          <a:cs typeface="+mn-cs"/>
                          <a:sym typeface="Arial"/>
                        </a:rPr>
                        <a:t>Value Added</a:t>
                      </a:r>
                      <a:endParaRPr lang="en-US" sz="1400" b="1"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 b="1"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9598919"/>
                  </a:ext>
                </a:extLst>
              </a:tr>
              <a:tr h="462015">
                <a:tc>
                  <a:txBody>
                    <a:bodyPr/>
                    <a:lstStyle/>
                    <a:p>
                      <a:r>
                        <a:rPr lang="en-US" sz="1400" b="0" i="0" u="none" strike="noStrike" cap="none" baseline="0" noProof="0" dirty="0">
                          <a:solidFill>
                            <a:schemeClr val="tx1"/>
                          </a:solidFill>
                          <a:latin typeface="+mn-lt"/>
                          <a:ea typeface="+mn-ea"/>
                          <a:cs typeface="+mn-cs"/>
                          <a:sym typeface="Arial"/>
                        </a:rPr>
                        <a:t>Cotton farmer</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Value of raw cotton = $1</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Value added by cotton farmer</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 $1</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3761028"/>
                  </a:ext>
                </a:extLst>
              </a:tr>
              <a:tr h="567815">
                <a:tc>
                  <a:txBody>
                    <a:bodyPr/>
                    <a:lstStyle/>
                    <a:p>
                      <a:r>
                        <a:rPr lang="en-US" sz="1400" b="0" i="0" u="none" strike="noStrike" cap="none" baseline="0" noProof="0" dirty="0">
                          <a:solidFill>
                            <a:schemeClr val="tx1"/>
                          </a:solidFill>
                          <a:latin typeface="+mn-lt"/>
                          <a:ea typeface="+mn-ea"/>
                          <a:cs typeface="+mn-cs"/>
                          <a:sym typeface="Arial"/>
                        </a:rPr>
                        <a:t>Textile mill</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Value of raw cotton woven into cotton fabric = $3</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Value added by textile mill </a:t>
                      </a:r>
                      <a:r>
                        <a:rPr lang="en-US" sz="200" b="0" i="0" u="none" strike="noStrike" cap="none" baseline="0" noProof="0" dirty="0">
                          <a:solidFill>
                            <a:schemeClr val="tx1"/>
                          </a:solidFill>
                          <a:latin typeface="+mn-lt"/>
                          <a:ea typeface="+mn-ea"/>
                          <a:cs typeface="+mn-cs"/>
                          <a:sym typeface="Arial"/>
                        </a:rPr>
                        <a:t>equals left parentheses $3 minus $1 right parentheses</a:t>
                      </a:r>
                      <a:endParaRPr lang="en-US" sz="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 $2</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321416"/>
                  </a:ext>
                </a:extLst>
              </a:tr>
              <a:tr h="462015">
                <a:tc>
                  <a:txBody>
                    <a:bodyPr/>
                    <a:lstStyle/>
                    <a:p>
                      <a:r>
                        <a:rPr lang="en-US" sz="1400" b="0" i="0" u="none" strike="noStrike" cap="none" baseline="0" noProof="0" dirty="0">
                          <a:solidFill>
                            <a:schemeClr val="tx1"/>
                          </a:solidFill>
                          <a:latin typeface="+mn-lt"/>
                          <a:ea typeface="+mn-ea"/>
                          <a:cs typeface="+mn-cs"/>
                          <a:sym typeface="Arial"/>
                        </a:rPr>
                        <a:t>Shirt company</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Value of cotton fabric made into a shirt = $15</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Value added by shirt company </a:t>
                      </a:r>
                      <a:r>
                        <a:rPr lang="en-US" sz="200" b="0" i="0" u="none" strike="noStrike" cap="none" baseline="0" noProof="0" dirty="0">
                          <a:solidFill>
                            <a:schemeClr val="tx1"/>
                          </a:solidFill>
                          <a:latin typeface="+mn-lt"/>
                          <a:ea typeface="+mn-ea"/>
                          <a:cs typeface="+mn-cs"/>
                          <a:sym typeface="Arial"/>
                        </a:rPr>
                        <a:t>equals left parentheses $15 minus $3 right parentheses</a:t>
                      </a:r>
                      <a:endParaRPr lang="en-US" sz="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 $12</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6198624"/>
                  </a:ext>
                </a:extLst>
              </a:tr>
              <a:tr h="567815">
                <a:tc>
                  <a:txBody>
                    <a:bodyPr/>
                    <a:lstStyle/>
                    <a:p>
                      <a:r>
                        <a:rPr lang="en-US" sz="1400" b="0" i="0" u="none" strike="noStrike" cap="none" baseline="0" noProof="0" dirty="0" err="1">
                          <a:solidFill>
                            <a:schemeClr val="tx1"/>
                          </a:solidFill>
                          <a:latin typeface="+mn-lt"/>
                          <a:ea typeface="+mn-ea"/>
                          <a:cs typeface="+mn-cs"/>
                          <a:sym typeface="Arial"/>
                        </a:rPr>
                        <a:t>L.L.Bean</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Value of shirt for sale on </a:t>
                      </a:r>
                      <a:r>
                        <a:rPr lang="en-US" sz="1400" b="0" i="0" u="none" strike="noStrike" cap="none" baseline="0" noProof="0" dirty="0" err="1">
                          <a:solidFill>
                            <a:schemeClr val="tx1"/>
                          </a:solidFill>
                          <a:latin typeface="+mn-lt"/>
                          <a:ea typeface="+mn-ea"/>
                          <a:cs typeface="+mn-cs"/>
                          <a:sym typeface="Arial"/>
                        </a:rPr>
                        <a:t>L.L.Bean’s</a:t>
                      </a:r>
                      <a:r>
                        <a:rPr lang="en-US" sz="1400" b="0" i="0" u="none" strike="noStrike" cap="none" baseline="0" noProof="0" dirty="0">
                          <a:solidFill>
                            <a:schemeClr val="tx1"/>
                          </a:solidFill>
                          <a:latin typeface="+mn-lt"/>
                          <a:ea typeface="+mn-ea"/>
                          <a:cs typeface="+mn-cs"/>
                          <a:sym typeface="Arial"/>
                        </a:rPr>
                        <a:t> website = $35</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noProof="0" dirty="0">
                          <a:solidFill>
                            <a:schemeClr val="tx1"/>
                          </a:solidFill>
                          <a:latin typeface="+mn-lt"/>
                          <a:ea typeface="+mn-ea"/>
                          <a:cs typeface="+mn-cs"/>
                          <a:sym typeface="Arial"/>
                        </a:rPr>
                        <a:t>Value added by </a:t>
                      </a:r>
                      <a:r>
                        <a:rPr lang="en-US" sz="1400" b="0" i="0" u="none" strike="noStrike" cap="none" baseline="0" noProof="0" dirty="0" err="1">
                          <a:solidFill>
                            <a:schemeClr val="tx1"/>
                          </a:solidFill>
                          <a:latin typeface="+mn-lt"/>
                          <a:ea typeface="+mn-ea"/>
                          <a:cs typeface="+mn-cs"/>
                          <a:sym typeface="Arial"/>
                        </a:rPr>
                        <a:t>L.L.Bean</a:t>
                      </a:r>
                      <a:r>
                        <a:rPr lang="en-US" sz="1400" b="0" i="0" u="none" strike="noStrike" cap="none" baseline="0" noProof="0" dirty="0">
                          <a:solidFill>
                            <a:schemeClr val="tx1"/>
                          </a:solidFill>
                          <a:latin typeface="+mn-lt"/>
                          <a:ea typeface="+mn-ea"/>
                          <a:cs typeface="+mn-cs"/>
                          <a:sym typeface="Arial"/>
                        </a:rPr>
                        <a:t> </a:t>
                      </a:r>
                      <a:r>
                        <a:rPr lang="en-US" sz="200" b="0" i="0" u="none" strike="noStrike" cap="none" baseline="0" noProof="0" dirty="0">
                          <a:solidFill>
                            <a:schemeClr val="tx1"/>
                          </a:solidFill>
                          <a:latin typeface="+mn-lt"/>
                          <a:ea typeface="+mn-ea"/>
                          <a:cs typeface="+mn-cs"/>
                          <a:sym typeface="Arial"/>
                        </a:rPr>
                        <a:t>equals left parentheses $35 minus $15 right parentheses</a:t>
                      </a:r>
                      <a:endParaRPr lang="en-US" sz="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 $20</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5011110"/>
                  </a:ext>
                </a:extLst>
              </a:tr>
              <a:tr h="311382">
                <a:tc>
                  <a:txBody>
                    <a:bodyPr/>
                    <a:lstStyle/>
                    <a:p>
                      <a:r>
                        <a:rPr lang="en-US" sz="100" b="1"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i="0" u="none" strike="noStrike" cap="none" baseline="0" noProof="0" dirty="0">
                          <a:solidFill>
                            <a:schemeClr val="tx1"/>
                          </a:solidFill>
                          <a:latin typeface="+mn-lt"/>
                          <a:ea typeface="+mn-ea"/>
                          <a:cs typeface="+mn-cs"/>
                          <a:sym typeface="Arial"/>
                        </a:rPr>
                        <a:t>Total value added</a:t>
                      </a:r>
                      <a:endParaRPr lang="en-US" sz="1400" b="1"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 b="1"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a:t>
                      </a:r>
                      <a:r>
                        <a:rPr lang="en-US" sz="1400" b="0" i="0" u="none" strike="noStrike" cap="none" baseline="0" noProof="0" dirty="0">
                          <a:solidFill>
                            <a:schemeClr val="tx1"/>
                          </a:solidFill>
                          <a:latin typeface="+mn-lt"/>
                          <a:ea typeface="+mn-ea"/>
                          <a:cs typeface="+mn-cs"/>
                          <a:sym typeface="Arial"/>
                        </a:rPr>
                        <a:t> </a:t>
                      </a:r>
                      <a:r>
                        <a:rPr lang="en-US" sz="1400" b="1" i="0" u="none" strike="noStrike" cap="none" baseline="0" noProof="0" dirty="0">
                          <a:solidFill>
                            <a:schemeClr val="tx1"/>
                          </a:solidFill>
                          <a:latin typeface="+mn-lt"/>
                          <a:ea typeface="+mn-ea"/>
                          <a:cs typeface="+mn-cs"/>
                          <a:sym typeface="Arial"/>
                        </a:rPr>
                        <a:t>$35</a:t>
                      </a:r>
                      <a:endParaRPr lang="en-US" sz="14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4260829"/>
                  </a:ext>
                </a:extLst>
              </a:tr>
            </a:tbl>
          </a:graphicData>
        </a:graphic>
      </p:graphicFrame>
      <p:graphicFrame>
        <p:nvGraphicFramePr>
          <p:cNvPr id="7" name="Object 6">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091667394"/>
              </p:ext>
            </p:extLst>
          </p:nvPr>
        </p:nvGraphicFramePr>
        <p:xfrm>
          <a:off x="4992402" y="2801625"/>
          <a:ext cx="922020" cy="245872"/>
        </p:xfrm>
        <a:graphic>
          <a:graphicData uri="http://schemas.openxmlformats.org/presentationml/2006/ole">
            <mc:AlternateContent xmlns:mc="http://schemas.openxmlformats.org/markup-compatibility/2006">
              <mc:Choice xmlns:v="urn:schemas-microsoft-com:vml" Requires="v">
                <p:oleObj name="Equation" r:id="rId3" imgW="761760" imgH="203040" progId="Equation.DSMT4">
                  <p:embed/>
                </p:oleObj>
              </mc:Choice>
              <mc:Fallback>
                <p:oleObj name="Equation" r:id="rId3" imgW="761760" imgH="203040" progId="Equation.DSMT4">
                  <p:embed/>
                  <p:pic>
                    <p:nvPicPr>
                      <p:cNvPr id="7" name="Object 6">
                        <a:extLst>
                          <a:ext uri="{C183D7F6-B498-43B3-948B-1728B52AA6E4}">
                            <adec:decorative xmlns:adec="http://schemas.microsoft.com/office/drawing/2017/decorative" val="1"/>
                          </a:ext>
                        </a:extLst>
                      </p:cNvPr>
                      <p:cNvPicPr/>
                      <p:nvPr/>
                    </p:nvPicPr>
                    <p:blipFill>
                      <a:blip r:embed="rId4"/>
                      <a:stretch>
                        <a:fillRect/>
                      </a:stretch>
                    </p:blipFill>
                    <p:spPr>
                      <a:xfrm>
                        <a:off x="4992402" y="2801625"/>
                        <a:ext cx="922020" cy="245872"/>
                      </a:xfrm>
                      <a:prstGeom prst="rect">
                        <a:avLst/>
                      </a:prstGeom>
                      <a:solidFill>
                        <a:schemeClr val="bg1"/>
                      </a:solidFill>
                    </p:spPr>
                  </p:pic>
                </p:oleObj>
              </mc:Fallback>
            </mc:AlternateContent>
          </a:graphicData>
        </a:graphic>
      </p:graphicFrame>
      <p:graphicFrame>
        <p:nvGraphicFramePr>
          <p:cNvPr id="8" name="Object 7">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912325888"/>
              </p:ext>
            </p:extLst>
          </p:nvPr>
        </p:nvGraphicFramePr>
        <p:xfrm>
          <a:off x="5422903" y="3361822"/>
          <a:ext cx="983038" cy="238827"/>
        </p:xfrm>
        <a:graphic>
          <a:graphicData uri="http://schemas.openxmlformats.org/presentationml/2006/ole">
            <mc:AlternateContent xmlns:mc="http://schemas.openxmlformats.org/markup-compatibility/2006">
              <mc:Choice xmlns:v="urn:schemas-microsoft-com:vml" Requires="v">
                <p:oleObj name="Equation" r:id="rId5" imgW="838080" imgH="203040" progId="Equation.DSMT4">
                  <p:embed/>
                </p:oleObj>
              </mc:Choice>
              <mc:Fallback>
                <p:oleObj name="Equation" r:id="rId5" imgW="838080" imgH="203040" progId="Equation.DSMT4">
                  <p:embed/>
                  <p:pic>
                    <p:nvPicPr>
                      <p:cNvPr id="8" name="Object 7">
                        <a:extLst>
                          <a:ext uri="{C183D7F6-B498-43B3-948B-1728B52AA6E4}">
                            <adec:decorative xmlns:adec="http://schemas.microsoft.com/office/drawing/2017/decorative" val="1"/>
                          </a:ext>
                        </a:extLst>
                      </p:cNvPr>
                      <p:cNvPicPr/>
                      <p:nvPr/>
                    </p:nvPicPr>
                    <p:blipFill>
                      <a:blip r:embed="rId6"/>
                      <a:stretch>
                        <a:fillRect/>
                      </a:stretch>
                    </p:blipFill>
                    <p:spPr>
                      <a:xfrm>
                        <a:off x="5422903" y="3361822"/>
                        <a:ext cx="983038" cy="238827"/>
                      </a:xfrm>
                      <a:prstGeom prst="rect">
                        <a:avLst/>
                      </a:prstGeom>
                      <a:solidFill>
                        <a:schemeClr val="bg1"/>
                      </a:solidFill>
                    </p:spPr>
                  </p:pic>
                </p:oleObj>
              </mc:Fallback>
            </mc:AlternateContent>
          </a:graphicData>
        </a:graphic>
      </p:graphicFrame>
      <p:graphicFrame>
        <p:nvGraphicFramePr>
          <p:cNvPr id="9" name="Object 8">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834280851"/>
              </p:ext>
            </p:extLst>
          </p:nvPr>
        </p:nvGraphicFramePr>
        <p:xfrm>
          <a:off x="5416157" y="3873468"/>
          <a:ext cx="1066379" cy="234120"/>
        </p:xfrm>
        <a:graphic>
          <a:graphicData uri="http://schemas.openxmlformats.org/presentationml/2006/ole">
            <mc:AlternateContent xmlns:mc="http://schemas.openxmlformats.org/markup-compatibility/2006">
              <mc:Choice xmlns:v="urn:schemas-microsoft-com:vml" Requires="v">
                <p:oleObj name="Equation" r:id="rId7" imgW="927000" imgH="203040" progId="Equation.DSMT4">
                  <p:embed/>
                </p:oleObj>
              </mc:Choice>
              <mc:Fallback>
                <p:oleObj name="Equation" r:id="rId7" imgW="927000" imgH="203040" progId="Equation.DSMT4">
                  <p:embed/>
                  <p:pic>
                    <p:nvPicPr>
                      <p:cNvPr id="9" name="Object 8">
                        <a:extLst>
                          <a:ext uri="{C183D7F6-B498-43B3-948B-1728B52AA6E4}">
                            <adec:decorative xmlns:adec="http://schemas.microsoft.com/office/drawing/2017/decorative" val="1"/>
                          </a:ext>
                        </a:extLst>
                      </p:cNvPr>
                      <p:cNvPicPr/>
                      <p:nvPr/>
                    </p:nvPicPr>
                    <p:blipFill>
                      <a:blip r:embed="rId8"/>
                      <a:stretch>
                        <a:fillRect/>
                      </a:stretch>
                    </p:blipFill>
                    <p:spPr>
                      <a:xfrm>
                        <a:off x="5416157" y="3873468"/>
                        <a:ext cx="1066379" cy="234120"/>
                      </a:xfrm>
                      <a:prstGeom prst="rect">
                        <a:avLst/>
                      </a:prstGeom>
                      <a:solidFill>
                        <a:schemeClr val="bg1"/>
                      </a:solidFill>
                    </p:spPr>
                  </p:pic>
                </p:oleObj>
              </mc:Fallback>
            </mc:AlternateContent>
          </a:graphicData>
        </a:graphic>
      </p:graphicFrame>
      <p:sp>
        <p:nvSpPr>
          <p:cNvPr id="5" name="Content Placeholder 4"/>
          <p:cNvSpPr>
            <a:spLocks noGrp="1"/>
          </p:cNvSpPr>
          <p:nvPr>
            <p:ph sz="quarter" idx="14"/>
          </p:nvPr>
        </p:nvSpPr>
        <p:spPr>
          <a:xfrm>
            <a:off x="457200" y="4611123"/>
            <a:ext cx="8229600" cy="1626165"/>
          </a:xfrm>
        </p:spPr>
        <p:txBody>
          <a:bodyPr tIns="0"/>
          <a:lstStyle/>
          <a:p>
            <a:pPr marL="0" lvl="0" indent="0">
              <a:spcBef>
                <a:spcPts val="600"/>
              </a:spcBef>
              <a:buSzPts val="2200"/>
              <a:buNone/>
            </a:pPr>
            <a:r>
              <a:rPr lang="en-US" sz="1800" dirty="0"/>
              <a:t>An alternative method to measure G</a:t>
            </a:r>
            <a:r>
              <a:rPr lang="en-US" sz="100" dirty="0"/>
              <a:t> </a:t>
            </a:r>
            <a:r>
              <a:rPr lang="en-US" sz="1800" dirty="0"/>
              <a:t>D</a:t>
            </a:r>
            <a:r>
              <a:rPr lang="en-US" sz="100" dirty="0"/>
              <a:t> </a:t>
            </a:r>
            <a:r>
              <a:rPr lang="en-US" sz="1800" dirty="0"/>
              <a:t>P is to measure the </a:t>
            </a:r>
            <a:r>
              <a:rPr lang="en-US" sz="1800" b="1" dirty="0"/>
              <a:t>value added</a:t>
            </a:r>
            <a:r>
              <a:rPr lang="en-US" sz="1800" dirty="0"/>
              <a:t>: The market value a firm adds to a product.</a:t>
            </a:r>
          </a:p>
          <a:p>
            <a:pPr marL="0" lvl="0" indent="0">
              <a:spcBef>
                <a:spcPts val="600"/>
              </a:spcBef>
              <a:buSzPts val="2200"/>
              <a:buNone/>
            </a:pPr>
            <a:r>
              <a:rPr lang="en-US" sz="1800" b="1" dirty="0"/>
              <a:t>The final selling price of a product must equal the sum of the values added to the product at each stage of production.</a:t>
            </a:r>
          </a:p>
          <a:p>
            <a:pPr marL="0" lvl="0" indent="0">
              <a:spcBef>
                <a:spcPts val="600"/>
              </a:spcBef>
              <a:buSzPts val="2200"/>
              <a:buNone/>
            </a:pPr>
            <a:r>
              <a:rPr lang="en-US" sz="1800" dirty="0"/>
              <a:t>The table illustrates this method for a shirt sold on </a:t>
            </a:r>
            <a:r>
              <a:rPr lang="en-US" sz="1800" dirty="0" err="1"/>
              <a:t>L.L.Bean’s</a:t>
            </a:r>
            <a:r>
              <a:rPr lang="en-US" sz="1800" dirty="0"/>
              <a:t> website.</a:t>
            </a:r>
          </a:p>
        </p:txBody>
      </p:sp>
    </p:spTree>
    <p:extLst>
      <p:ext uri="{BB962C8B-B14F-4D97-AF65-F5344CB8AC3E}">
        <p14:creationId xmlns:p14="http://schemas.microsoft.com/office/powerpoint/2010/main" val="281244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8.2 Does G</a:t>
            </a:r>
            <a:r>
              <a:rPr lang="en-US" sz="100" dirty="0"/>
              <a:t> </a:t>
            </a:r>
            <a:r>
              <a:rPr lang="en-US" sz="3200" dirty="0"/>
              <a:t>D</a:t>
            </a:r>
            <a:r>
              <a:rPr lang="en-US" sz="100" dirty="0"/>
              <a:t> </a:t>
            </a:r>
            <a:r>
              <a:rPr lang="en-US" sz="3200" dirty="0"/>
              <a:t>P Measure What We Want It to Measure?</a:t>
            </a:r>
            <a:endParaRPr lang="en-IN" sz="3200" dirty="0"/>
          </a:p>
        </p:txBody>
      </p:sp>
      <p:sp>
        <p:nvSpPr>
          <p:cNvPr id="4" name="Content Placeholder 3"/>
          <p:cNvSpPr>
            <a:spLocks noGrp="1"/>
          </p:cNvSpPr>
          <p:nvPr>
            <p:ph sz="quarter" idx="13"/>
          </p:nvPr>
        </p:nvSpPr>
        <p:spPr>
          <a:xfrm>
            <a:off x="457200" y="1557338"/>
            <a:ext cx="7315200" cy="484404"/>
          </a:xfrm>
        </p:spPr>
        <p:txBody>
          <a:bodyPr/>
          <a:lstStyle/>
          <a:p>
            <a:pPr marL="0" lvl="0" indent="0">
              <a:spcBef>
                <a:spcPts val="0"/>
              </a:spcBef>
              <a:buSzPts val="1600"/>
              <a:buNone/>
            </a:pPr>
            <a:r>
              <a:rPr lang="en-US" sz="2000" b="1" dirty="0"/>
              <a:t>Discuss whether G</a:t>
            </a:r>
            <a:r>
              <a:rPr lang="en-US" sz="100" b="1" dirty="0"/>
              <a:t> </a:t>
            </a:r>
            <a:r>
              <a:rPr lang="en-US" sz="2000" b="1" dirty="0"/>
              <a:t>D</a:t>
            </a:r>
            <a:r>
              <a:rPr lang="en-US" sz="100" b="1" dirty="0"/>
              <a:t> </a:t>
            </a:r>
            <a:r>
              <a:rPr lang="en-US" sz="2000" b="1" dirty="0"/>
              <a:t>P is a good measure of well-being.</a:t>
            </a:r>
          </a:p>
        </p:txBody>
      </p:sp>
      <p:sp>
        <p:nvSpPr>
          <p:cNvPr id="5" name="Content Placeholder 4"/>
          <p:cNvSpPr>
            <a:spLocks noGrp="1"/>
          </p:cNvSpPr>
          <p:nvPr>
            <p:ph sz="quarter" idx="14"/>
          </p:nvPr>
        </p:nvSpPr>
        <p:spPr>
          <a:xfrm>
            <a:off x="457200" y="2286431"/>
            <a:ext cx="7784275" cy="3074710"/>
          </a:xfrm>
        </p:spPr>
        <p:txBody>
          <a:bodyPr/>
          <a:lstStyle/>
          <a:p>
            <a:pPr marL="0" lvl="0" indent="0">
              <a:buSzPts val="2200"/>
              <a:buNone/>
            </a:pPr>
            <a:r>
              <a:rPr lang="en-US" dirty="0"/>
              <a:t>G</a:t>
            </a:r>
            <a:r>
              <a:rPr lang="en-US" sz="100" dirty="0"/>
              <a:t> </a:t>
            </a:r>
            <a:r>
              <a:rPr lang="en-US" dirty="0"/>
              <a:t>D</a:t>
            </a:r>
            <a:r>
              <a:rPr lang="en-US" sz="100" dirty="0"/>
              <a:t> </a:t>
            </a:r>
            <a:r>
              <a:rPr lang="en-US" dirty="0"/>
              <a:t>P can be a useful tool to measure total output in an economy. Many people go further than this, interpreting G</a:t>
            </a:r>
            <a:r>
              <a:rPr lang="en-US" sz="100" dirty="0"/>
              <a:t> </a:t>
            </a:r>
            <a:r>
              <a:rPr lang="en-US" dirty="0"/>
              <a:t>D</a:t>
            </a:r>
            <a:r>
              <a:rPr lang="en-US" sz="100" dirty="0"/>
              <a:t> </a:t>
            </a:r>
            <a:r>
              <a:rPr lang="en-US" dirty="0"/>
              <a:t>P as a measure of the well-being of citizens.</a:t>
            </a:r>
          </a:p>
          <a:p>
            <a:pPr marL="0" lvl="0" indent="0">
              <a:buSzPts val="2200"/>
              <a:buNone/>
            </a:pPr>
            <a:r>
              <a:rPr lang="en-US" dirty="0"/>
              <a:t>However, G</a:t>
            </a:r>
            <a:r>
              <a:rPr lang="en-US" sz="100" dirty="0"/>
              <a:t> </a:t>
            </a:r>
            <a:r>
              <a:rPr lang="en-US" dirty="0"/>
              <a:t>D</a:t>
            </a:r>
            <a:r>
              <a:rPr lang="en-US" sz="100" dirty="0"/>
              <a:t> </a:t>
            </a:r>
            <a:r>
              <a:rPr lang="en-US" dirty="0"/>
              <a:t>P has shortcomings as both a</a:t>
            </a:r>
          </a:p>
          <a:p>
            <a:pPr marL="255600"/>
            <a:r>
              <a:rPr lang="en-US" b="1" dirty="0"/>
              <a:t>Measure of total production </a:t>
            </a:r>
            <a:r>
              <a:rPr lang="en-US" dirty="0"/>
              <a:t>and a</a:t>
            </a:r>
          </a:p>
          <a:p>
            <a:pPr marL="255600"/>
            <a:r>
              <a:rPr lang="en-US" b="1" dirty="0"/>
              <a:t>Measure of well-being</a:t>
            </a:r>
            <a:r>
              <a:rPr lang="en-US" dirty="0"/>
              <a:t>.</a:t>
            </a:r>
          </a:p>
        </p:txBody>
      </p:sp>
    </p:spTree>
    <p:extLst>
      <p:ext uri="{BB962C8B-B14F-4D97-AF65-F5344CB8AC3E}">
        <p14:creationId xmlns:p14="http://schemas.microsoft.com/office/powerpoint/2010/main" val="413212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Shortcomings of G</a:t>
            </a:r>
            <a:r>
              <a:rPr lang="en-US" sz="100" dirty="0"/>
              <a:t> </a:t>
            </a:r>
            <a:r>
              <a:rPr lang="en-US" sz="3200" dirty="0"/>
              <a:t>D</a:t>
            </a:r>
            <a:r>
              <a:rPr lang="en-US" sz="100" dirty="0"/>
              <a:t> </a:t>
            </a:r>
            <a:r>
              <a:rPr lang="en-US" sz="3200" dirty="0"/>
              <a:t>P as a Measure of Total Production</a:t>
            </a:r>
            <a:endParaRPr lang="en-IN" sz="3200" dirty="0"/>
          </a:p>
        </p:txBody>
      </p:sp>
      <p:sp>
        <p:nvSpPr>
          <p:cNvPr id="4" name="Content Placeholder 3"/>
          <p:cNvSpPr>
            <a:spLocks noGrp="1"/>
          </p:cNvSpPr>
          <p:nvPr>
            <p:ph sz="quarter" idx="13"/>
          </p:nvPr>
        </p:nvSpPr>
        <p:spPr>
          <a:xfrm>
            <a:off x="457200" y="1556327"/>
            <a:ext cx="8128660" cy="2398156"/>
          </a:xfrm>
        </p:spPr>
        <p:txBody>
          <a:bodyPr/>
          <a:lstStyle/>
          <a:p>
            <a:pPr marL="0" lvl="0" indent="0">
              <a:buSzPts val="2200"/>
              <a:buNone/>
            </a:pPr>
            <a:r>
              <a:rPr lang="en-US" sz="2000" dirty="0"/>
              <a:t>Two important types of production are omitted from the B</a:t>
            </a:r>
            <a:r>
              <a:rPr lang="en-US" sz="100" dirty="0"/>
              <a:t> </a:t>
            </a:r>
            <a:r>
              <a:rPr lang="en-US" sz="2000" dirty="0"/>
              <a:t>E</a:t>
            </a:r>
            <a:r>
              <a:rPr lang="en-US" sz="100" dirty="0"/>
              <a:t> </a:t>
            </a:r>
            <a:r>
              <a:rPr lang="en-US" sz="2000" dirty="0"/>
              <a:t>A’s measurement of G</a:t>
            </a:r>
            <a:r>
              <a:rPr lang="en-US" sz="100" dirty="0"/>
              <a:t> </a:t>
            </a:r>
            <a:r>
              <a:rPr lang="en-US" sz="2000" dirty="0"/>
              <a:t>D</a:t>
            </a:r>
            <a:r>
              <a:rPr lang="en-US" sz="100" dirty="0"/>
              <a:t> </a:t>
            </a:r>
            <a:r>
              <a:rPr lang="en-US" sz="2000" dirty="0"/>
              <a:t>P:</a:t>
            </a:r>
          </a:p>
          <a:p>
            <a:pPr marL="0" lvl="0" indent="0">
              <a:buSzPts val="2200"/>
              <a:buNone/>
            </a:pPr>
            <a:r>
              <a:rPr lang="en-US" sz="2000" b="1" dirty="0"/>
              <a:t>Household production</a:t>
            </a:r>
            <a:r>
              <a:rPr lang="en-US" sz="2000" dirty="0"/>
              <a:t> such as childcare, cleaning, and cooking is not typically paid for with money.</a:t>
            </a:r>
          </a:p>
          <a:p>
            <a:pPr marL="255600" lvl="0">
              <a:buSzPts val="2200"/>
            </a:pPr>
            <a:r>
              <a:rPr lang="en-US" sz="2000" dirty="0"/>
              <a:t>But such contributions are real—if they were performed by a non-household member, they </a:t>
            </a:r>
            <a:r>
              <a:rPr lang="en-US" sz="2000" b="1" dirty="0"/>
              <a:t>would</a:t>
            </a:r>
            <a:r>
              <a:rPr lang="en-US" sz="2000" dirty="0"/>
              <a:t> be paid for and counted in G</a:t>
            </a:r>
            <a:r>
              <a:rPr lang="en-US" sz="100" dirty="0"/>
              <a:t> </a:t>
            </a:r>
            <a:r>
              <a:rPr lang="en-US" sz="2000" dirty="0"/>
              <a:t>D</a:t>
            </a:r>
            <a:r>
              <a:rPr lang="en-US" sz="100" dirty="0"/>
              <a:t> </a:t>
            </a:r>
            <a:r>
              <a:rPr lang="en-US" sz="2000" dirty="0"/>
              <a:t>P.</a:t>
            </a:r>
          </a:p>
        </p:txBody>
      </p:sp>
      <p:sp>
        <p:nvSpPr>
          <p:cNvPr id="5" name="Content Placeholder 4"/>
          <p:cNvSpPr>
            <a:spLocks noGrp="1"/>
          </p:cNvSpPr>
          <p:nvPr>
            <p:ph sz="quarter" idx="14"/>
          </p:nvPr>
        </p:nvSpPr>
        <p:spPr>
          <a:xfrm>
            <a:off x="457200" y="4061361"/>
            <a:ext cx="7998031" cy="2015589"/>
          </a:xfrm>
        </p:spPr>
        <p:txBody>
          <a:bodyPr/>
          <a:lstStyle/>
          <a:p>
            <a:pPr marL="0" lvl="0" indent="0">
              <a:buSzPts val="2200"/>
              <a:buNone/>
            </a:pPr>
            <a:r>
              <a:rPr lang="en-US" sz="2000" b="1" dirty="0">
                <a:solidFill>
                  <a:schemeClr val="tx1"/>
                </a:solidFill>
              </a:rPr>
              <a:t>Underground economy:</a:t>
            </a:r>
            <a:r>
              <a:rPr lang="en-US" sz="2000" i="1" dirty="0">
                <a:solidFill>
                  <a:schemeClr val="tx1"/>
                </a:solidFill>
              </a:rPr>
              <a:t> </a:t>
            </a:r>
            <a:r>
              <a:rPr lang="en-US" sz="2000" dirty="0">
                <a:solidFill>
                  <a:schemeClr val="tx1"/>
                </a:solidFill>
              </a:rPr>
              <a:t>Buying and selling of goods and services that is concealed from the government to avoid taxes or regulations, or because the goods and services are illegal.</a:t>
            </a:r>
            <a:endParaRPr lang="en-US" sz="2000" i="1" dirty="0">
              <a:solidFill>
                <a:schemeClr val="tx1"/>
              </a:solidFill>
            </a:endParaRPr>
          </a:p>
          <a:p>
            <a:pPr marL="255600" lvl="0">
              <a:buSzPts val="2200"/>
            </a:pPr>
            <a:r>
              <a:rPr lang="en-US" sz="2000" dirty="0">
                <a:solidFill>
                  <a:schemeClr val="tx1"/>
                </a:solidFill>
              </a:rPr>
              <a:t>This is at most 10 percent of the measured economy in the United States, but often substantially more in low-income countries.</a:t>
            </a:r>
          </a:p>
        </p:txBody>
      </p:sp>
    </p:spTree>
    <p:extLst>
      <p:ext uri="{BB962C8B-B14F-4D97-AF65-F5344CB8AC3E}">
        <p14:creationId xmlns:p14="http://schemas.microsoft.com/office/powerpoint/2010/main" val="128105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12331" cy="1097279"/>
          </a:xfrm>
        </p:spPr>
        <p:txBody>
          <a:bodyPr/>
          <a:lstStyle/>
          <a:p>
            <a:r>
              <a:rPr lang="en-US" sz="3200" dirty="0"/>
              <a:t>How Important Are These Shortcomings?</a:t>
            </a:r>
            <a:endParaRPr lang="en-IN" sz="3200" dirty="0"/>
          </a:p>
        </p:txBody>
      </p:sp>
      <p:sp>
        <p:nvSpPr>
          <p:cNvPr id="3" name="Content Placeholder 2"/>
          <p:cNvSpPr>
            <a:spLocks noGrp="1"/>
          </p:cNvSpPr>
          <p:nvPr>
            <p:ph sz="quarter" idx="13"/>
          </p:nvPr>
        </p:nvSpPr>
        <p:spPr>
          <a:xfrm>
            <a:off x="457200" y="1554921"/>
            <a:ext cx="7754983" cy="4010502"/>
          </a:xfrm>
        </p:spPr>
        <p:txBody>
          <a:bodyPr/>
          <a:lstStyle/>
          <a:p>
            <a:pPr marL="0" lvl="0" indent="0">
              <a:buSzPts val="2200"/>
              <a:buNone/>
            </a:pPr>
            <a:r>
              <a:rPr lang="en-US" sz="2200" dirty="0"/>
              <a:t>If we are comparing G</a:t>
            </a:r>
            <a:r>
              <a:rPr lang="en-US" sz="100" dirty="0"/>
              <a:t> </a:t>
            </a:r>
            <a:r>
              <a:rPr lang="en-US" sz="2200" dirty="0"/>
              <a:t>D</a:t>
            </a:r>
            <a:r>
              <a:rPr lang="en-US" sz="100" dirty="0"/>
              <a:t> </a:t>
            </a:r>
            <a:r>
              <a:rPr lang="en-US" sz="2200" dirty="0"/>
              <a:t>P from year to year, the size of household production and the underground economy is probably about the same from year to year, so </a:t>
            </a:r>
            <a:r>
              <a:rPr lang="en-US" sz="2200" b="1" dirty="0"/>
              <a:t>G</a:t>
            </a:r>
            <a:r>
              <a:rPr lang="en-US" sz="100" b="1" dirty="0"/>
              <a:t> </a:t>
            </a:r>
            <a:r>
              <a:rPr lang="en-US" sz="2200" b="1" dirty="0"/>
              <a:t>D</a:t>
            </a:r>
            <a:r>
              <a:rPr lang="en-US" sz="100" b="1" dirty="0"/>
              <a:t> </a:t>
            </a:r>
            <a:r>
              <a:rPr lang="en-US" sz="2200" b="1" dirty="0"/>
              <a:t>P</a:t>
            </a:r>
            <a:r>
              <a:rPr lang="en-US" sz="2200" b="1" i="1" dirty="0"/>
              <a:t> </a:t>
            </a:r>
            <a:r>
              <a:rPr lang="en-US" sz="2200" b="1" dirty="0"/>
              <a:t>growth</a:t>
            </a:r>
            <a:r>
              <a:rPr lang="en-US" sz="2200" i="1" dirty="0"/>
              <a:t> </a:t>
            </a:r>
            <a:r>
              <a:rPr lang="en-US" sz="2200" dirty="0"/>
              <a:t>is a reasonable measure of the </a:t>
            </a:r>
            <a:r>
              <a:rPr lang="en-US" sz="2200" b="1" dirty="0"/>
              <a:t>growth in total production</a:t>
            </a:r>
            <a:r>
              <a:rPr lang="en-US" sz="2200" dirty="0"/>
              <a:t>.</a:t>
            </a:r>
          </a:p>
          <a:p>
            <a:pPr marL="0" lvl="0" indent="0">
              <a:buSzPts val="2200"/>
              <a:buNone/>
            </a:pPr>
            <a:r>
              <a:rPr lang="en-US" sz="2200" dirty="0"/>
              <a:t>However over long periods of time, these shortcomings might be more serious.</a:t>
            </a:r>
          </a:p>
          <a:p>
            <a:pPr marL="0" lvl="0" indent="0">
              <a:buSzPts val="2200"/>
              <a:buNone/>
            </a:pPr>
            <a:r>
              <a:rPr lang="en-US" sz="2200" b="1" dirty="0"/>
              <a:t>Example: </a:t>
            </a:r>
            <a:r>
              <a:rPr lang="en-US" sz="2200" dirty="0"/>
              <a:t>As women have entered the workforce in larger numbers, some household production has been replaced by paid childcare and restaurant meals. So, increases in G</a:t>
            </a:r>
            <a:r>
              <a:rPr lang="en-US" sz="100" dirty="0"/>
              <a:t> </a:t>
            </a:r>
            <a:r>
              <a:rPr lang="en-US" sz="2200" dirty="0"/>
              <a:t>D</a:t>
            </a:r>
            <a:r>
              <a:rPr lang="en-US" sz="100" dirty="0"/>
              <a:t> </a:t>
            </a:r>
            <a:r>
              <a:rPr lang="en-US" sz="2200" dirty="0"/>
              <a:t>P may exaggerate the increase in actual total production.</a:t>
            </a:r>
          </a:p>
        </p:txBody>
      </p:sp>
    </p:spTree>
    <p:extLst>
      <p:ext uri="{BB962C8B-B14F-4D97-AF65-F5344CB8AC3E}">
        <p14:creationId xmlns:p14="http://schemas.microsoft.com/office/powerpoint/2010/main" val="40409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Underground Economies in Developing Countries</a:t>
            </a:r>
            <a:r>
              <a:rPr lang="en-US" sz="2000" b="0" dirty="0"/>
              <a:t> (1 of 2)</a:t>
            </a:r>
            <a:endParaRPr lang="en-IN" sz="3200" b="0" dirty="0"/>
          </a:p>
        </p:txBody>
      </p:sp>
      <p:sp>
        <p:nvSpPr>
          <p:cNvPr id="8" name="Content Placeholder 7"/>
          <p:cNvSpPr>
            <a:spLocks noGrp="1"/>
          </p:cNvSpPr>
          <p:nvPr>
            <p:ph sz="quarter" idx="14"/>
          </p:nvPr>
        </p:nvSpPr>
        <p:spPr>
          <a:xfrm>
            <a:off x="457200" y="1558412"/>
            <a:ext cx="4024490" cy="2415277"/>
          </a:xfrm>
        </p:spPr>
        <p:txBody>
          <a:bodyPr/>
          <a:lstStyle/>
          <a:p>
            <a:pPr marL="0" lvl="0" indent="0">
              <a:spcBef>
                <a:spcPts val="600"/>
              </a:spcBef>
              <a:buSzPts val="2000"/>
              <a:buNone/>
            </a:pPr>
            <a:r>
              <a:rPr lang="en-US" sz="1800" dirty="0">
                <a:latin typeface="+mn-lt"/>
              </a:rPr>
              <a:t>In developing countries, the underground economy is also called the </a:t>
            </a:r>
            <a:r>
              <a:rPr lang="en-US" sz="1800" b="1" dirty="0">
                <a:latin typeface="+mn-lt"/>
              </a:rPr>
              <a:t>informal sector</a:t>
            </a:r>
            <a:r>
              <a:rPr lang="en-US" sz="1800" dirty="0">
                <a:latin typeface="+mn-lt"/>
              </a:rPr>
              <a:t>, as opposed to the </a:t>
            </a:r>
            <a:r>
              <a:rPr lang="en-US" sz="1800" b="1" dirty="0">
                <a:latin typeface="+mn-lt"/>
              </a:rPr>
              <a:t>formal sector</a:t>
            </a:r>
            <a:r>
              <a:rPr lang="en-US" sz="1800" dirty="0">
                <a:latin typeface="+mn-lt"/>
              </a:rPr>
              <a:t>, in which output of goods and services is measured.</a:t>
            </a:r>
          </a:p>
          <a:p>
            <a:pPr marL="255600" lvl="0" indent="-255600">
              <a:spcBef>
                <a:spcPts val="600"/>
              </a:spcBef>
            </a:pPr>
            <a:r>
              <a:rPr lang="en-US" sz="1800" dirty="0">
                <a:latin typeface="+mn-lt"/>
              </a:rPr>
              <a:t>In many developing countries, the informal sector is very large; often above 50 percent of total output.</a:t>
            </a:r>
          </a:p>
        </p:txBody>
      </p:sp>
      <p:sp>
        <p:nvSpPr>
          <p:cNvPr id="9" name="Content Placeholder 8"/>
          <p:cNvSpPr>
            <a:spLocks noGrp="1"/>
          </p:cNvSpPr>
          <p:nvPr>
            <p:ph sz="quarter" idx="15"/>
          </p:nvPr>
        </p:nvSpPr>
        <p:spPr>
          <a:xfrm>
            <a:off x="457200" y="4086578"/>
            <a:ext cx="3810000" cy="1828800"/>
          </a:xfrm>
        </p:spPr>
        <p:txBody>
          <a:bodyPr/>
          <a:lstStyle/>
          <a:p>
            <a:pPr marL="0" lvl="0" indent="0">
              <a:buSzPts val="2000"/>
              <a:buNone/>
            </a:pPr>
            <a:r>
              <a:rPr lang="en-US" sz="1800" dirty="0"/>
              <a:t>Economists studying economic development say this often reflects poor government policies: high taxes and regulations and low confidence in the security of private property from government seizure.</a:t>
            </a:r>
          </a:p>
        </p:txBody>
      </p:sp>
      <p:pic>
        <p:nvPicPr>
          <p:cNvPr id="3" name="Picture 2" descr="Customers and vendors complete transactions for goods in an outdoor market."/>
          <p:cNvPicPr>
            <a:picLocks noChangeAspect="1"/>
          </p:cNvPicPr>
          <p:nvPr/>
        </p:nvPicPr>
        <p:blipFill>
          <a:blip r:embed="rId2"/>
          <a:stretch>
            <a:fillRect/>
          </a:stretch>
        </p:blipFill>
        <p:spPr>
          <a:xfrm>
            <a:off x="5051052" y="1558413"/>
            <a:ext cx="3633531" cy="3121423"/>
          </a:xfrm>
          <a:prstGeom prst="rect">
            <a:avLst/>
          </a:prstGeom>
        </p:spPr>
      </p:pic>
    </p:spTree>
    <p:extLst>
      <p:ext uri="{BB962C8B-B14F-4D97-AF65-F5344CB8AC3E}">
        <p14:creationId xmlns:p14="http://schemas.microsoft.com/office/powerpoint/2010/main" val="776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Underground Economies in Developing Countries</a:t>
            </a:r>
            <a:r>
              <a:rPr lang="en-US" sz="2000" b="0" dirty="0"/>
              <a:t> (2 of 2)</a:t>
            </a:r>
            <a:endParaRPr lang="en-IN" sz="3200" b="0" dirty="0"/>
          </a:p>
        </p:txBody>
      </p:sp>
      <p:sp>
        <p:nvSpPr>
          <p:cNvPr id="8" name="Content Placeholder 7"/>
          <p:cNvSpPr>
            <a:spLocks noGrp="1"/>
          </p:cNvSpPr>
          <p:nvPr>
            <p:ph sz="quarter" idx="14"/>
          </p:nvPr>
        </p:nvSpPr>
        <p:spPr>
          <a:xfrm>
            <a:off x="457200" y="1558412"/>
            <a:ext cx="4033520" cy="4669668"/>
          </a:xfrm>
        </p:spPr>
        <p:txBody>
          <a:bodyPr/>
          <a:lstStyle/>
          <a:p>
            <a:pPr marL="0" lvl="0" indent="0">
              <a:spcBef>
                <a:spcPts val="600"/>
              </a:spcBef>
              <a:buSzPts val="2000"/>
              <a:buNone/>
            </a:pPr>
            <a:r>
              <a:rPr lang="en-US" sz="2000" dirty="0">
                <a:latin typeface="+mn-lt"/>
              </a:rPr>
              <a:t>Because firms in the informal sector are operating illegally, they tend to be smaller and have less capital than firms that are operating legally.</a:t>
            </a:r>
          </a:p>
          <a:p>
            <a:pPr marL="0" lvl="0" indent="0">
              <a:spcBef>
                <a:spcPts val="600"/>
              </a:spcBef>
              <a:buSzPts val="2000"/>
              <a:buNone/>
            </a:pPr>
            <a:r>
              <a:rPr lang="en-US" sz="2000" dirty="0">
                <a:latin typeface="+mn-lt"/>
              </a:rPr>
              <a:t>The entrepreneurs who start firms in the informal sector may be afraid the government could someday close or confiscate their firms.</a:t>
            </a:r>
          </a:p>
          <a:p>
            <a:pPr marL="0" lvl="0" indent="0">
              <a:spcBef>
                <a:spcPts val="600"/>
              </a:spcBef>
              <a:buSzPts val="2000"/>
              <a:buNone/>
            </a:pPr>
            <a:r>
              <a:rPr lang="en-US" sz="2000" dirty="0">
                <a:latin typeface="+mn-lt"/>
              </a:rPr>
              <a:t>Therefore, the entrepreneurs limit their investments in these firms, reducing growth rates in countries with large informal sectors.</a:t>
            </a:r>
          </a:p>
        </p:txBody>
      </p:sp>
      <p:graphicFrame>
        <p:nvGraphicFramePr>
          <p:cNvPr id="3" name="Table 2"/>
          <p:cNvGraphicFramePr>
            <a:graphicFrameLocks noGrp="1"/>
          </p:cNvGraphicFramePr>
          <p:nvPr>
            <p:extLst>
              <p:ext uri="{D42A27DB-BD31-4B8C-83A1-F6EECF244321}">
                <p14:modId xmlns:p14="http://schemas.microsoft.com/office/powerpoint/2010/main" val="3031090264"/>
              </p:ext>
            </p:extLst>
          </p:nvPr>
        </p:nvGraphicFramePr>
        <p:xfrm>
          <a:off x="4728754" y="1556139"/>
          <a:ext cx="3895957" cy="4167327"/>
        </p:xfrm>
        <a:graphic>
          <a:graphicData uri="http://schemas.openxmlformats.org/drawingml/2006/table">
            <a:tbl>
              <a:tblPr firstRow="1" bandRow="1">
                <a:tableStyleId>{2D5ABB26-0587-4C30-8999-92F81FD0307C}</a:tableStyleId>
              </a:tblPr>
              <a:tblGrid>
                <a:gridCol w="1468846">
                  <a:extLst>
                    <a:ext uri="{9D8B030D-6E8A-4147-A177-3AD203B41FA5}">
                      <a16:colId xmlns:a16="http://schemas.microsoft.com/office/drawing/2014/main" val="1151994421"/>
                    </a:ext>
                  </a:extLst>
                </a:gridCol>
                <a:gridCol w="2427111">
                  <a:extLst>
                    <a:ext uri="{9D8B030D-6E8A-4147-A177-3AD203B41FA5}">
                      <a16:colId xmlns:a16="http://schemas.microsoft.com/office/drawing/2014/main" val="1246352303"/>
                    </a:ext>
                  </a:extLst>
                </a:gridCol>
              </a:tblGrid>
              <a:tr h="557831">
                <a:tc>
                  <a:txBody>
                    <a:bodyPr/>
                    <a:lstStyle/>
                    <a:p>
                      <a:r>
                        <a:rPr lang="en-US" sz="1400" b="1" i="0" u="none" strike="noStrike" cap="none" baseline="0" noProof="0" dirty="0">
                          <a:solidFill>
                            <a:schemeClr val="tx1"/>
                          </a:solidFill>
                          <a:latin typeface="+mn-lt"/>
                          <a:ea typeface="+mn-ea"/>
                          <a:cs typeface="+mn-cs"/>
                          <a:sym typeface="Arial"/>
                        </a:rPr>
                        <a:t>Country</a:t>
                      </a:r>
                      <a:endParaRPr lang="en-US" sz="1400" b="1"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i="0" u="none" strike="noStrike" cap="none" baseline="0" noProof="0" dirty="0">
                          <a:solidFill>
                            <a:schemeClr val="tx1"/>
                          </a:solidFill>
                          <a:latin typeface="+mn-lt"/>
                          <a:ea typeface="+mn-ea"/>
                          <a:cs typeface="+mn-cs"/>
                          <a:sym typeface="Arial"/>
                        </a:rPr>
                        <a:t>Underground Economy as Percentage of G</a:t>
                      </a:r>
                      <a:r>
                        <a:rPr lang="en-US" sz="100" b="1" i="0" u="none" strike="noStrike" cap="none" baseline="0" noProof="0" dirty="0">
                          <a:solidFill>
                            <a:schemeClr val="tx1"/>
                          </a:solidFill>
                          <a:latin typeface="+mn-lt"/>
                          <a:ea typeface="+mn-ea"/>
                          <a:cs typeface="+mn-cs"/>
                          <a:sym typeface="Arial"/>
                        </a:rPr>
                        <a:t> </a:t>
                      </a:r>
                      <a:r>
                        <a:rPr lang="en-US" sz="1400" b="1" i="0" u="none" strike="noStrike" cap="none" baseline="0" noProof="0" dirty="0">
                          <a:solidFill>
                            <a:schemeClr val="tx1"/>
                          </a:solidFill>
                          <a:latin typeface="+mn-lt"/>
                          <a:ea typeface="+mn-ea"/>
                          <a:cs typeface="+mn-cs"/>
                          <a:sym typeface="Arial"/>
                        </a:rPr>
                        <a:t>D</a:t>
                      </a:r>
                      <a:r>
                        <a:rPr lang="en-US" sz="100" b="1" i="0" u="none" strike="noStrike" cap="none" baseline="0" noProof="0" dirty="0">
                          <a:solidFill>
                            <a:schemeClr val="tx1"/>
                          </a:solidFill>
                          <a:latin typeface="+mn-lt"/>
                          <a:ea typeface="+mn-ea"/>
                          <a:cs typeface="+mn-cs"/>
                          <a:sym typeface="Arial"/>
                        </a:rPr>
                        <a:t> </a:t>
                      </a:r>
                      <a:r>
                        <a:rPr lang="en-US" sz="1400" b="1" i="0" u="none" strike="noStrike" cap="none" baseline="0" noProof="0" dirty="0">
                          <a:solidFill>
                            <a:schemeClr val="tx1"/>
                          </a:solidFill>
                          <a:latin typeface="+mn-lt"/>
                          <a:ea typeface="+mn-ea"/>
                          <a:cs typeface="+mn-cs"/>
                          <a:sym typeface="Arial"/>
                        </a:rPr>
                        <a:t>P</a:t>
                      </a:r>
                      <a:endParaRPr lang="en-US" sz="1400" b="1"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614342"/>
                  </a:ext>
                </a:extLst>
              </a:tr>
              <a:tr h="328136">
                <a:tc>
                  <a:txBody>
                    <a:bodyPr/>
                    <a:lstStyle/>
                    <a:p>
                      <a:r>
                        <a:rPr lang="en-US" sz="1400" noProof="0" dirty="0">
                          <a:solidFill>
                            <a:schemeClr val="tx1"/>
                          </a:solidFill>
                        </a:rPr>
                        <a:t>Bolivia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2559470"/>
                  </a:ext>
                </a:extLst>
              </a:tr>
              <a:tr h="328136">
                <a:tc>
                  <a:txBody>
                    <a:bodyPr/>
                    <a:lstStyle/>
                    <a:p>
                      <a:r>
                        <a:rPr lang="en-US" sz="1400" noProof="0" dirty="0">
                          <a:solidFill>
                            <a:schemeClr val="tx1"/>
                          </a:solidFill>
                        </a:rPr>
                        <a:t>Georgia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2317739"/>
                  </a:ext>
                </a:extLst>
              </a:tr>
              <a:tr h="328136">
                <a:tc>
                  <a:txBody>
                    <a:bodyPr/>
                    <a:lstStyle/>
                    <a:p>
                      <a:r>
                        <a:rPr lang="en-US" sz="1400" noProof="0" dirty="0">
                          <a:solidFill>
                            <a:schemeClr val="tx1"/>
                          </a:solidFill>
                        </a:rPr>
                        <a:t>Nigeria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250642"/>
                  </a:ext>
                </a:extLst>
              </a:tr>
              <a:tr h="328136">
                <a:tc>
                  <a:txBody>
                    <a:bodyPr/>
                    <a:lstStyle/>
                    <a:p>
                      <a:r>
                        <a:rPr lang="en-US" sz="1400" noProof="0" dirty="0">
                          <a:solidFill>
                            <a:schemeClr val="tx1"/>
                          </a:solidFill>
                        </a:rPr>
                        <a:t>Russia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314481"/>
                  </a:ext>
                </a:extLst>
              </a:tr>
              <a:tr h="328136">
                <a:tc>
                  <a:txBody>
                    <a:bodyPr/>
                    <a:lstStyle/>
                    <a:p>
                      <a:r>
                        <a:rPr lang="en-US" sz="1400" noProof="0" dirty="0">
                          <a:solidFill>
                            <a:schemeClr val="tx1"/>
                          </a:solidFill>
                        </a:rPr>
                        <a:t>Brazil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324998"/>
                  </a:ext>
                </a:extLst>
              </a:tr>
              <a:tr h="328136">
                <a:tc>
                  <a:txBody>
                    <a:bodyPr/>
                    <a:lstStyle/>
                    <a:p>
                      <a:r>
                        <a:rPr lang="en-US" sz="1400" noProof="0" dirty="0">
                          <a:solidFill>
                            <a:schemeClr val="tx1"/>
                          </a:solidFill>
                        </a:rPr>
                        <a:t>Poland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7862115"/>
                  </a:ext>
                </a:extLst>
              </a:tr>
              <a:tr h="328136">
                <a:tc>
                  <a:txBody>
                    <a:bodyPr/>
                    <a:lstStyle/>
                    <a:p>
                      <a:r>
                        <a:rPr lang="en-US" sz="1400" noProof="0" dirty="0">
                          <a:solidFill>
                            <a:schemeClr val="tx1"/>
                          </a:solidFill>
                        </a:rPr>
                        <a:t>India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3618521"/>
                  </a:ext>
                </a:extLst>
              </a:tr>
              <a:tr h="328136">
                <a:tc>
                  <a:txBody>
                    <a:bodyPr/>
                    <a:lstStyle/>
                    <a:p>
                      <a:r>
                        <a:rPr lang="en-US" sz="1400" noProof="0" dirty="0">
                          <a:solidFill>
                            <a:schemeClr val="tx1"/>
                          </a:solidFill>
                        </a:rPr>
                        <a:t>China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3068264"/>
                  </a:ext>
                </a:extLst>
              </a:tr>
              <a:tr h="328136">
                <a:tc>
                  <a:txBody>
                    <a:bodyPr/>
                    <a:lstStyle/>
                    <a:p>
                      <a:r>
                        <a:rPr lang="en-US" sz="1400" noProof="0" dirty="0">
                          <a:solidFill>
                            <a:schemeClr val="tx1"/>
                          </a:solidFill>
                        </a:rPr>
                        <a:t>United Kingdom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0544885"/>
                  </a:ext>
                </a:extLst>
              </a:tr>
              <a:tr h="328136">
                <a:tc>
                  <a:txBody>
                    <a:bodyPr/>
                    <a:lstStyle/>
                    <a:p>
                      <a:r>
                        <a:rPr lang="en-US" sz="1400" noProof="0" dirty="0">
                          <a:solidFill>
                            <a:schemeClr val="tx1"/>
                          </a:solidFill>
                        </a:rPr>
                        <a:t>United States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8934381"/>
                  </a:ext>
                </a:extLst>
              </a:tr>
              <a:tr h="328136">
                <a:tc>
                  <a:txBody>
                    <a:bodyPr/>
                    <a:lstStyle/>
                    <a:p>
                      <a:r>
                        <a:rPr lang="en-US" sz="1400" noProof="0" dirty="0">
                          <a:solidFill>
                            <a:schemeClr val="tx1"/>
                          </a:solidFill>
                        </a:rPr>
                        <a:t>Switzerland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noProof="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672329"/>
                  </a:ext>
                </a:extLst>
              </a:tr>
            </a:tbl>
          </a:graphicData>
        </a:graphic>
      </p:graphicFrame>
    </p:spTree>
    <p:extLst>
      <p:ext uri="{BB962C8B-B14F-4D97-AF65-F5344CB8AC3E}">
        <p14:creationId xmlns:p14="http://schemas.microsoft.com/office/powerpoint/2010/main" val="283588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Shortcomings of G</a:t>
            </a:r>
            <a:r>
              <a:rPr lang="en-US" sz="100" dirty="0"/>
              <a:t> </a:t>
            </a:r>
            <a:r>
              <a:rPr lang="en-US" sz="3200" dirty="0"/>
              <a:t>D</a:t>
            </a:r>
            <a:r>
              <a:rPr lang="en-US" sz="100" dirty="0"/>
              <a:t> </a:t>
            </a:r>
            <a:r>
              <a:rPr lang="en-US" sz="3200" dirty="0"/>
              <a:t>P as a Measure of Well-Being</a:t>
            </a:r>
            <a:endParaRPr lang="en-IN" sz="3200" dirty="0"/>
          </a:p>
        </p:txBody>
      </p:sp>
      <p:sp>
        <p:nvSpPr>
          <p:cNvPr id="4" name="Content Placeholder 3"/>
          <p:cNvSpPr>
            <a:spLocks noGrp="1"/>
          </p:cNvSpPr>
          <p:nvPr>
            <p:ph sz="quarter" idx="13"/>
          </p:nvPr>
        </p:nvSpPr>
        <p:spPr>
          <a:xfrm>
            <a:off x="457200" y="1556327"/>
            <a:ext cx="8229600" cy="2896920"/>
          </a:xfrm>
        </p:spPr>
        <p:txBody>
          <a:bodyPr/>
          <a:lstStyle/>
          <a:p>
            <a:pPr marL="0" lvl="0" indent="0">
              <a:spcBef>
                <a:spcPts val="600"/>
              </a:spcBef>
              <a:buSzPts val="2000"/>
              <a:buNone/>
            </a:pPr>
            <a:r>
              <a:rPr lang="en-US" sz="2000" b="1" dirty="0">
                <a:solidFill>
                  <a:schemeClr val="tx1"/>
                </a:solidFill>
              </a:rPr>
              <a:t>G</a:t>
            </a:r>
            <a:r>
              <a:rPr lang="en-US" sz="100" b="1" dirty="0">
                <a:solidFill>
                  <a:schemeClr val="tx1"/>
                </a:solidFill>
              </a:rPr>
              <a:t> </a:t>
            </a:r>
            <a:r>
              <a:rPr lang="en-US" sz="2000" b="1" dirty="0">
                <a:solidFill>
                  <a:schemeClr val="tx1"/>
                </a:solidFill>
              </a:rPr>
              <a:t>D</a:t>
            </a:r>
            <a:r>
              <a:rPr lang="en-US" sz="100" b="1" dirty="0">
                <a:solidFill>
                  <a:schemeClr val="tx1"/>
                </a:solidFill>
              </a:rPr>
              <a:t> </a:t>
            </a:r>
            <a:r>
              <a:rPr lang="en-US" sz="2000" b="1" dirty="0">
                <a:solidFill>
                  <a:schemeClr val="tx1"/>
                </a:solidFill>
              </a:rPr>
              <a:t>P per capita</a:t>
            </a:r>
            <a:r>
              <a:rPr lang="en-US" sz="2000" dirty="0">
                <a:solidFill>
                  <a:schemeClr val="tx1"/>
                </a:solidFill>
              </a:rPr>
              <a:t> (i.e.,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divided by population) is often used to represent differences in standards of living from country to country. However, even if it accurately measured total production, it would not reflect:</a:t>
            </a:r>
          </a:p>
          <a:p>
            <a:pPr marL="255600">
              <a:spcBef>
                <a:spcPts val="600"/>
              </a:spcBef>
              <a:buSzPts val="2000"/>
            </a:pPr>
            <a:r>
              <a:rPr lang="en-US" sz="2000" b="1" dirty="0">
                <a:solidFill>
                  <a:schemeClr val="tx1"/>
                </a:solidFill>
              </a:rPr>
              <a:t>The value of leisure</a:t>
            </a:r>
          </a:p>
          <a:p>
            <a:pPr marL="255600">
              <a:spcBef>
                <a:spcPts val="600"/>
              </a:spcBef>
              <a:buSzPts val="2000"/>
            </a:pPr>
            <a:r>
              <a:rPr lang="en-US" sz="2000" b="1" dirty="0">
                <a:solidFill>
                  <a:schemeClr val="tx1"/>
                </a:solidFill>
              </a:rPr>
              <a:t>Pollution and other negative effects of production</a:t>
            </a:r>
          </a:p>
          <a:p>
            <a:pPr marL="255600">
              <a:spcBef>
                <a:spcPts val="600"/>
              </a:spcBef>
              <a:buSzPts val="2000"/>
            </a:pPr>
            <a:r>
              <a:rPr lang="en-US" sz="2000" b="1" dirty="0">
                <a:solidFill>
                  <a:schemeClr val="tx1"/>
                </a:solidFill>
              </a:rPr>
              <a:t>Crime and other social problems</a:t>
            </a:r>
          </a:p>
          <a:p>
            <a:pPr marL="255600">
              <a:spcBef>
                <a:spcPts val="600"/>
              </a:spcBef>
              <a:buSzPts val="2000"/>
            </a:pPr>
            <a:r>
              <a:rPr lang="en-US" sz="2000" b="1" dirty="0">
                <a:solidFill>
                  <a:schemeClr val="tx1"/>
                </a:solidFill>
              </a:rPr>
              <a:t>The distribution of income</a:t>
            </a:r>
          </a:p>
        </p:txBody>
      </p:sp>
      <p:sp>
        <p:nvSpPr>
          <p:cNvPr id="5" name="Content Placeholder 4"/>
          <p:cNvSpPr>
            <a:spLocks noGrp="1"/>
          </p:cNvSpPr>
          <p:nvPr>
            <p:ph sz="quarter" idx="14"/>
          </p:nvPr>
        </p:nvSpPr>
        <p:spPr>
          <a:xfrm>
            <a:off x="457200" y="4524499"/>
            <a:ext cx="8229600" cy="1784226"/>
          </a:xfrm>
        </p:spPr>
        <p:txBody>
          <a:bodyPr/>
          <a:lstStyle/>
          <a:p>
            <a:pPr marL="0" lvl="0" indent="0">
              <a:spcBef>
                <a:spcPts val="600"/>
              </a:spcBef>
              <a:buSzPts val="2000"/>
              <a:buNone/>
            </a:pPr>
            <a:r>
              <a:rPr lang="en-US" sz="2000" dirty="0">
                <a:solidFill>
                  <a:schemeClr val="tx1"/>
                </a:solidFill>
              </a:rPr>
              <a:t>In fact, improvements in many of these will result in </a:t>
            </a:r>
            <a:r>
              <a:rPr lang="en-US" sz="2000" b="1" dirty="0">
                <a:solidFill>
                  <a:schemeClr val="tx1"/>
                </a:solidFill>
              </a:rPr>
              <a:t>lower</a:t>
            </a:r>
            <a:r>
              <a:rPr lang="en-US" sz="2000" dirty="0">
                <a:solidFill>
                  <a:schemeClr val="tx1"/>
                </a:solidFill>
              </a:rPr>
              <a:t>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per capita.</a:t>
            </a:r>
          </a:p>
          <a:p>
            <a:pPr marL="0" lvl="0" indent="0">
              <a:spcBef>
                <a:spcPts val="600"/>
              </a:spcBef>
              <a:buSzPts val="2000"/>
              <a:buNone/>
            </a:pPr>
            <a:r>
              <a:rPr lang="en-US" sz="2000" b="1" dirty="0">
                <a:solidFill>
                  <a:schemeClr val="tx1"/>
                </a:solidFill>
              </a:rPr>
              <a:t>Example: </a:t>
            </a:r>
            <a:r>
              <a:rPr lang="en-US" sz="2000" dirty="0">
                <a:solidFill>
                  <a:schemeClr val="tx1"/>
                </a:solidFill>
              </a:rPr>
              <a:t>Lower crime would allow lower spending on police, prisons, and private security. This would decrease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but would result in improvements in economic well-being.</a:t>
            </a:r>
          </a:p>
        </p:txBody>
      </p:sp>
    </p:spTree>
    <p:extLst>
      <p:ext uri="{BB962C8B-B14F-4D97-AF65-F5344CB8AC3E}">
        <p14:creationId xmlns:p14="http://schemas.microsoft.com/office/powerpoint/2010/main" val="428308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0294-F41C-4BE6-BF39-1BE75644AF40}"/>
              </a:ext>
            </a:extLst>
          </p:cNvPr>
          <p:cNvSpPr>
            <a:spLocks noGrp="1"/>
          </p:cNvSpPr>
          <p:nvPr>
            <p:ph type="title"/>
          </p:nvPr>
        </p:nvSpPr>
        <p:spPr/>
        <p:txBody>
          <a:bodyPr/>
          <a:lstStyle/>
          <a:p>
            <a:r>
              <a:rPr lang="en-US" sz="3200" dirty="0"/>
              <a:t>Is FedEx the Canary in the Economic Coal Mine?</a:t>
            </a:r>
          </a:p>
        </p:txBody>
      </p:sp>
      <p:sp>
        <p:nvSpPr>
          <p:cNvPr id="3" name="Content Placeholder 2">
            <a:extLst>
              <a:ext uri="{FF2B5EF4-FFF2-40B4-BE49-F238E27FC236}">
                <a16:creationId xmlns:a16="http://schemas.microsoft.com/office/drawing/2014/main" id="{EE90D488-B163-446F-B52A-2D0AFC0462FB}"/>
              </a:ext>
            </a:extLst>
          </p:cNvPr>
          <p:cNvSpPr>
            <a:spLocks noGrp="1"/>
          </p:cNvSpPr>
          <p:nvPr>
            <p:ph sz="quarter" idx="13"/>
          </p:nvPr>
        </p:nvSpPr>
        <p:spPr>
          <a:xfrm>
            <a:off x="457200" y="1552574"/>
            <a:ext cx="3719689" cy="4532137"/>
          </a:xfrm>
        </p:spPr>
        <p:txBody>
          <a:bodyPr/>
          <a:lstStyle/>
          <a:p>
            <a:pPr marL="432" indent="0">
              <a:spcBef>
                <a:spcPts val="1200"/>
              </a:spcBef>
              <a:buNone/>
            </a:pPr>
            <a:r>
              <a:rPr lang="en-US" sz="1800" dirty="0"/>
              <a:t>When the U.S. economy is growing, the demand for services from companies like FedEx increases.</a:t>
            </a:r>
          </a:p>
          <a:p>
            <a:pPr marL="432" indent="0">
              <a:spcBef>
                <a:spcPts val="1200"/>
              </a:spcBef>
              <a:buNone/>
            </a:pPr>
            <a:r>
              <a:rPr lang="en-US" sz="1800" dirty="0"/>
              <a:t>By mid-2023, the amount of freight hauled by trains and trucks was sharply lower than during late 2022, and the demand for diesel fuel was down, prompting </a:t>
            </a:r>
            <a:r>
              <a:rPr lang="en-US" sz="1800" i="1" dirty="0"/>
              <a:t>W</a:t>
            </a:r>
            <a:r>
              <a:rPr lang="en-US" sz="100" i="1" dirty="0"/>
              <a:t> </a:t>
            </a:r>
            <a:r>
              <a:rPr lang="en-US" sz="1800" i="1" dirty="0"/>
              <a:t>S</a:t>
            </a:r>
            <a:r>
              <a:rPr lang="en-US" sz="100" i="1" dirty="0"/>
              <a:t> </a:t>
            </a:r>
            <a:r>
              <a:rPr lang="en-US" sz="1800" i="1" dirty="0"/>
              <a:t>J</a:t>
            </a:r>
            <a:r>
              <a:rPr lang="en-US" sz="1800" dirty="0"/>
              <a:t> headlines like these:</a:t>
            </a:r>
          </a:p>
          <a:p>
            <a:pPr>
              <a:spcBef>
                <a:spcPts val="1200"/>
              </a:spcBef>
            </a:pPr>
            <a:r>
              <a:rPr lang="en-US" sz="1800" dirty="0"/>
              <a:t>“Trucking Recession Flashes Warning for the U.S. Economy”</a:t>
            </a:r>
          </a:p>
          <a:p>
            <a:pPr>
              <a:spcBef>
                <a:spcPts val="1200"/>
              </a:spcBef>
            </a:pPr>
            <a:r>
              <a:rPr lang="en-US" sz="1800" dirty="0"/>
              <a:t>“Sliding Diesel Prices Signal Warning for U.S. Economy.”</a:t>
            </a:r>
          </a:p>
        </p:txBody>
      </p:sp>
      <p:pic>
        <p:nvPicPr>
          <p:cNvPr id="8" name="Picture 7" descr="A photo shows a worker for FedEx Corporation unloading packages from a delivery truck in New York. ">
            <a:extLst>
              <a:ext uri="{FF2B5EF4-FFF2-40B4-BE49-F238E27FC236}">
                <a16:creationId xmlns:a16="http://schemas.microsoft.com/office/drawing/2014/main" id="{D7C86D26-F949-832F-3BCD-DCDA1E8A1A3D}"/>
              </a:ext>
            </a:extLst>
          </p:cNvPr>
          <p:cNvPicPr>
            <a:picLocks noChangeAspect="1"/>
          </p:cNvPicPr>
          <p:nvPr/>
        </p:nvPicPr>
        <p:blipFill>
          <a:blip r:embed="rId2"/>
          <a:stretch>
            <a:fillRect/>
          </a:stretch>
        </p:blipFill>
        <p:spPr>
          <a:xfrm>
            <a:off x="4632416" y="1674494"/>
            <a:ext cx="4079784" cy="2714626"/>
          </a:xfrm>
          <a:prstGeom prst="rect">
            <a:avLst/>
          </a:prstGeom>
        </p:spPr>
      </p:pic>
    </p:spTree>
    <p:extLst>
      <p:ext uri="{BB962C8B-B14F-4D97-AF65-F5344CB8AC3E}">
        <p14:creationId xmlns:p14="http://schemas.microsoft.com/office/powerpoint/2010/main" val="14731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89554"/>
          </a:xfrm>
        </p:spPr>
        <p:txBody>
          <a:bodyPr/>
          <a:lstStyle/>
          <a:p>
            <a:r>
              <a:rPr lang="en-US" dirty="0">
                <a:solidFill>
                  <a:schemeClr val="tx2"/>
                </a:solidFill>
              </a:rPr>
              <a:t>8.3 Real G</a:t>
            </a:r>
            <a:r>
              <a:rPr lang="en-US" sz="100" dirty="0">
                <a:solidFill>
                  <a:schemeClr val="tx2"/>
                </a:solidFill>
              </a:rPr>
              <a:t> </a:t>
            </a:r>
            <a:r>
              <a:rPr lang="en-US" dirty="0">
                <a:solidFill>
                  <a:schemeClr val="tx2"/>
                </a:solidFill>
              </a:rPr>
              <a:t>D</a:t>
            </a:r>
            <a:r>
              <a:rPr lang="en-US" sz="100" dirty="0">
                <a:solidFill>
                  <a:schemeClr val="tx2"/>
                </a:solidFill>
              </a:rPr>
              <a:t> </a:t>
            </a:r>
            <a:r>
              <a:rPr lang="en-US" dirty="0">
                <a:solidFill>
                  <a:schemeClr val="tx2"/>
                </a:solidFill>
              </a:rPr>
              <a:t>P versus Nominal G</a:t>
            </a:r>
            <a:r>
              <a:rPr lang="en-US" sz="100" dirty="0">
                <a:solidFill>
                  <a:schemeClr val="tx2"/>
                </a:solidFill>
              </a:rPr>
              <a:t> </a:t>
            </a:r>
            <a:r>
              <a:rPr lang="en-US" dirty="0">
                <a:solidFill>
                  <a:schemeClr val="tx2"/>
                </a:solidFill>
              </a:rPr>
              <a:t>D</a:t>
            </a:r>
            <a:r>
              <a:rPr lang="en-US" sz="100" dirty="0">
                <a:solidFill>
                  <a:schemeClr val="tx2"/>
                </a:solidFill>
              </a:rPr>
              <a:t> </a:t>
            </a:r>
            <a:r>
              <a:rPr lang="en-US" dirty="0">
                <a:solidFill>
                  <a:schemeClr val="tx2"/>
                </a:solidFill>
              </a:rPr>
              <a:t>P</a:t>
            </a:r>
            <a:endParaRPr lang="en-IN" dirty="0">
              <a:solidFill>
                <a:schemeClr val="tx2"/>
              </a:solidFill>
            </a:endParaRPr>
          </a:p>
        </p:txBody>
      </p:sp>
      <p:sp>
        <p:nvSpPr>
          <p:cNvPr id="4" name="Content Placeholder 3"/>
          <p:cNvSpPr>
            <a:spLocks noGrp="1"/>
          </p:cNvSpPr>
          <p:nvPr>
            <p:ph sz="quarter" idx="13"/>
          </p:nvPr>
        </p:nvSpPr>
        <p:spPr>
          <a:xfrm>
            <a:off x="457200" y="1557338"/>
            <a:ext cx="8077200" cy="446826"/>
          </a:xfrm>
        </p:spPr>
        <p:txBody>
          <a:bodyPr/>
          <a:lstStyle/>
          <a:p>
            <a:pPr marL="0" lvl="0" indent="0">
              <a:spcBef>
                <a:spcPts val="0"/>
              </a:spcBef>
              <a:buSzPts val="1600"/>
              <a:buNone/>
            </a:pPr>
            <a:r>
              <a:rPr lang="en-US" sz="2000" b="1" dirty="0"/>
              <a:t>Discuss the difference between real G</a:t>
            </a:r>
            <a:r>
              <a:rPr lang="en-US" sz="100" b="1" dirty="0"/>
              <a:t> </a:t>
            </a:r>
            <a:r>
              <a:rPr lang="en-US" sz="2000" b="1" dirty="0"/>
              <a:t>D</a:t>
            </a:r>
            <a:r>
              <a:rPr lang="en-US" sz="100" b="1" dirty="0"/>
              <a:t> </a:t>
            </a:r>
            <a:r>
              <a:rPr lang="en-US" sz="2000" b="1" dirty="0"/>
              <a:t>P and nominal G</a:t>
            </a:r>
            <a:r>
              <a:rPr lang="en-US" sz="100" b="1" dirty="0"/>
              <a:t> </a:t>
            </a:r>
            <a:r>
              <a:rPr lang="en-US" sz="2000" b="1" dirty="0"/>
              <a:t>D</a:t>
            </a:r>
            <a:r>
              <a:rPr lang="en-US" sz="100" b="1" dirty="0"/>
              <a:t> </a:t>
            </a:r>
            <a:r>
              <a:rPr lang="en-US" sz="2000" b="1" dirty="0"/>
              <a:t>P.</a:t>
            </a:r>
          </a:p>
        </p:txBody>
      </p:sp>
      <p:sp>
        <p:nvSpPr>
          <p:cNvPr id="5" name="Content Placeholder 4"/>
          <p:cNvSpPr>
            <a:spLocks noGrp="1"/>
          </p:cNvSpPr>
          <p:nvPr>
            <p:ph sz="quarter" idx="14"/>
          </p:nvPr>
        </p:nvSpPr>
        <p:spPr>
          <a:xfrm>
            <a:off x="457200" y="2091846"/>
            <a:ext cx="8232128" cy="2066795"/>
          </a:xfrm>
        </p:spPr>
        <p:txBody>
          <a:bodyPr/>
          <a:lstStyle/>
          <a:p>
            <a:pPr marL="0" lvl="0" indent="0">
              <a:spcBef>
                <a:spcPts val="600"/>
              </a:spcBef>
              <a:buSzPts val="2000"/>
              <a:buNone/>
            </a:pPr>
            <a:r>
              <a:rPr lang="en-US" sz="2000" dirty="0"/>
              <a:t>Suppose G</a:t>
            </a:r>
            <a:r>
              <a:rPr lang="en-US" sz="100" dirty="0"/>
              <a:t> </a:t>
            </a:r>
            <a:r>
              <a:rPr lang="en-US" sz="2000" dirty="0"/>
              <a:t>D</a:t>
            </a:r>
            <a:r>
              <a:rPr lang="en-US" sz="100" dirty="0"/>
              <a:t> </a:t>
            </a:r>
            <a:r>
              <a:rPr lang="en-US" sz="2000" dirty="0"/>
              <a:t>P increases; is the increase in G</a:t>
            </a:r>
            <a:r>
              <a:rPr lang="en-US" sz="100" dirty="0"/>
              <a:t> </a:t>
            </a:r>
            <a:r>
              <a:rPr lang="en-US" sz="2000" dirty="0"/>
              <a:t>D</a:t>
            </a:r>
            <a:r>
              <a:rPr lang="en-US" sz="100" dirty="0"/>
              <a:t> </a:t>
            </a:r>
            <a:r>
              <a:rPr lang="en-US" sz="2000" dirty="0"/>
              <a:t>P due to production increasing or due to prices increasing?</a:t>
            </a:r>
          </a:p>
          <a:p>
            <a:pPr marL="255600" lvl="0">
              <a:spcBef>
                <a:spcPts val="600"/>
              </a:spcBef>
              <a:buSzPts val="2000"/>
            </a:pPr>
            <a:r>
              <a:rPr lang="en-US" sz="2000" dirty="0"/>
              <a:t>To separate these effects, the B</a:t>
            </a:r>
            <a:r>
              <a:rPr lang="en-US" sz="100" dirty="0"/>
              <a:t> </a:t>
            </a:r>
            <a:r>
              <a:rPr lang="en-US" sz="2000" dirty="0"/>
              <a:t>E</a:t>
            </a:r>
            <a:r>
              <a:rPr lang="en-US" sz="100" dirty="0"/>
              <a:t> </a:t>
            </a:r>
            <a:r>
              <a:rPr lang="en-US" sz="2000" dirty="0"/>
              <a:t>A calculates both </a:t>
            </a:r>
            <a:r>
              <a:rPr lang="en-US" sz="2000" b="1" dirty="0"/>
              <a:t>nominal G</a:t>
            </a:r>
            <a:r>
              <a:rPr lang="en-US" sz="100" b="1" dirty="0"/>
              <a:t> </a:t>
            </a:r>
            <a:r>
              <a:rPr lang="en-US" sz="2000" b="1" dirty="0"/>
              <a:t>D</a:t>
            </a:r>
            <a:r>
              <a:rPr lang="en-US" sz="100" b="1" dirty="0"/>
              <a:t> </a:t>
            </a:r>
            <a:r>
              <a:rPr lang="en-US" sz="2000" b="1" dirty="0"/>
              <a:t>P</a:t>
            </a:r>
            <a:r>
              <a:rPr lang="en-US" sz="2000" dirty="0"/>
              <a:t>—the value of final goods and services evaluated at current-year prices—and </a:t>
            </a:r>
            <a:r>
              <a:rPr lang="en-US" sz="2000" b="1" dirty="0"/>
              <a:t>real G</a:t>
            </a:r>
            <a:r>
              <a:rPr lang="en-US" sz="100" b="1" dirty="0"/>
              <a:t> </a:t>
            </a:r>
            <a:r>
              <a:rPr lang="en-US" sz="2000" b="1" dirty="0"/>
              <a:t>D</a:t>
            </a:r>
            <a:r>
              <a:rPr lang="en-US" sz="100" b="1" dirty="0"/>
              <a:t> </a:t>
            </a:r>
            <a:r>
              <a:rPr lang="en-US" sz="2000" b="1" dirty="0"/>
              <a:t>P</a:t>
            </a:r>
            <a:r>
              <a:rPr lang="en-US" sz="2000" dirty="0"/>
              <a:t>—the value of final goods and services evaluated at base-year prices.</a:t>
            </a:r>
          </a:p>
        </p:txBody>
      </p:sp>
      <p:sp>
        <p:nvSpPr>
          <p:cNvPr id="6" name="Content Placeholder 5"/>
          <p:cNvSpPr>
            <a:spLocks noGrp="1"/>
          </p:cNvSpPr>
          <p:nvPr>
            <p:ph sz="quarter" idx="15"/>
          </p:nvPr>
        </p:nvSpPr>
        <p:spPr>
          <a:xfrm>
            <a:off x="457200" y="4271375"/>
            <a:ext cx="8232128" cy="2037349"/>
          </a:xfrm>
        </p:spPr>
        <p:txBody>
          <a:bodyPr/>
          <a:lstStyle/>
          <a:p>
            <a:pPr marL="0" lvl="0" indent="0">
              <a:spcBef>
                <a:spcPts val="600"/>
              </a:spcBef>
              <a:buSzPts val="2000"/>
              <a:buNone/>
            </a:pPr>
            <a:r>
              <a:rPr lang="en-US" sz="2000" dirty="0"/>
              <a:t>The choice of a base-year is arbitrary; we might use any year’s prices to compare real G</a:t>
            </a:r>
            <a:r>
              <a:rPr lang="en-US" sz="100" dirty="0"/>
              <a:t> </a:t>
            </a:r>
            <a:r>
              <a:rPr lang="en-US" sz="2000" dirty="0"/>
              <a:t>D</a:t>
            </a:r>
            <a:r>
              <a:rPr lang="en-US" sz="100" dirty="0"/>
              <a:t> </a:t>
            </a:r>
            <a:r>
              <a:rPr lang="en-US" sz="2000" dirty="0"/>
              <a:t>P. The current standard is 2017.</a:t>
            </a:r>
          </a:p>
          <a:p>
            <a:pPr marL="255600" lvl="0">
              <a:spcBef>
                <a:spcPts val="600"/>
              </a:spcBef>
              <a:buSzPts val="2000"/>
            </a:pPr>
            <a:r>
              <a:rPr lang="en-US" sz="2000" dirty="0"/>
              <a:t>Unfortunately, the </a:t>
            </a:r>
            <a:r>
              <a:rPr lang="en-US" sz="2000" b="1" dirty="0"/>
              <a:t>relative prices</a:t>
            </a:r>
            <a:r>
              <a:rPr lang="en-US" sz="2000" dirty="0"/>
              <a:t> also change from year to year, distorting real G</a:t>
            </a:r>
            <a:r>
              <a:rPr lang="en-US" sz="100" dirty="0"/>
              <a:t> </a:t>
            </a:r>
            <a:r>
              <a:rPr lang="en-US" sz="2000" dirty="0"/>
              <a:t>D</a:t>
            </a:r>
            <a:r>
              <a:rPr lang="en-US" sz="100" dirty="0"/>
              <a:t> </a:t>
            </a:r>
            <a:r>
              <a:rPr lang="en-US" sz="2000" dirty="0"/>
              <a:t>P calculations. Since 1996, the B</a:t>
            </a:r>
            <a:r>
              <a:rPr lang="en-US" sz="100" dirty="0"/>
              <a:t> </a:t>
            </a:r>
            <a:r>
              <a:rPr lang="en-US" sz="2000" dirty="0"/>
              <a:t>E</a:t>
            </a:r>
            <a:r>
              <a:rPr lang="en-US" sz="100" dirty="0"/>
              <a:t> </a:t>
            </a:r>
            <a:r>
              <a:rPr lang="en-US" sz="2000" dirty="0"/>
              <a:t>A has overcome this problem by using </a:t>
            </a:r>
            <a:r>
              <a:rPr lang="en-US" sz="2000" b="1" dirty="0"/>
              <a:t>chain-weighted</a:t>
            </a:r>
            <a:r>
              <a:rPr lang="en-US" sz="2000" dirty="0"/>
              <a:t> prices, using previous-year prices to adjust current-year production.</a:t>
            </a:r>
          </a:p>
        </p:txBody>
      </p:sp>
    </p:spTree>
    <p:extLst>
      <p:ext uri="{BB962C8B-B14F-4D97-AF65-F5344CB8AC3E}">
        <p14:creationId xmlns:p14="http://schemas.microsoft.com/office/powerpoint/2010/main" val="344190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Real G</a:t>
            </a:r>
            <a:r>
              <a:rPr lang="en-US" sz="100" dirty="0"/>
              <a:t> </a:t>
            </a:r>
            <a:r>
              <a:rPr lang="en-US" dirty="0"/>
              <a:t>D</a:t>
            </a:r>
            <a:r>
              <a:rPr lang="en-US" sz="100" dirty="0"/>
              <a:t> </a:t>
            </a:r>
            <a:r>
              <a:rPr lang="en-US" dirty="0"/>
              <a:t>P: An Example</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951628139"/>
              </p:ext>
            </p:extLst>
          </p:nvPr>
        </p:nvGraphicFramePr>
        <p:xfrm>
          <a:off x="457200" y="1616436"/>
          <a:ext cx="8218490" cy="1432560"/>
        </p:xfrm>
        <a:graphic>
          <a:graphicData uri="http://schemas.openxmlformats.org/drawingml/2006/table">
            <a:tbl>
              <a:tblPr firstRow="1" bandRow="1">
                <a:tableStyleId>{2D5ABB26-0587-4C30-8999-92F81FD0307C}</a:tableStyleId>
              </a:tblPr>
              <a:tblGrid>
                <a:gridCol w="1902178">
                  <a:extLst>
                    <a:ext uri="{9D8B030D-6E8A-4147-A177-3AD203B41FA5}">
                      <a16:colId xmlns:a16="http://schemas.microsoft.com/office/drawing/2014/main" val="3891958198"/>
                    </a:ext>
                  </a:extLst>
                </a:gridCol>
                <a:gridCol w="1569155">
                  <a:extLst>
                    <a:ext uri="{9D8B030D-6E8A-4147-A177-3AD203B41FA5}">
                      <a16:colId xmlns:a16="http://schemas.microsoft.com/office/drawing/2014/main" val="4155523409"/>
                    </a:ext>
                  </a:extLst>
                </a:gridCol>
                <a:gridCol w="1636889">
                  <a:extLst>
                    <a:ext uri="{9D8B030D-6E8A-4147-A177-3AD203B41FA5}">
                      <a16:colId xmlns:a16="http://schemas.microsoft.com/office/drawing/2014/main" val="2679198087"/>
                    </a:ext>
                  </a:extLst>
                </a:gridCol>
                <a:gridCol w="1466570">
                  <a:extLst>
                    <a:ext uri="{9D8B030D-6E8A-4147-A177-3AD203B41FA5}">
                      <a16:colId xmlns:a16="http://schemas.microsoft.com/office/drawing/2014/main" val="158707021"/>
                    </a:ext>
                  </a:extLst>
                </a:gridCol>
                <a:gridCol w="1643698">
                  <a:extLst>
                    <a:ext uri="{9D8B030D-6E8A-4147-A177-3AD203B41FA5}">
                      <a16:colId xmlns:a16="http://schemas.microsoft.com/office/drawing/2014/main" val="2399806379"/>
                    </a:ext>
                  </a:extLst>
                </a:gridCol>
              </a:tblGrid>
              <a:tr h="306427">
                <a:tc>
                  <a:txBody>
                    <a:bodyPr/>
                    <a:lstStyle/>
                    <a:p>
                      <a:pPr algn="ctr"/>
                      <a:r>
                        <a:rPr lang="en-US" sz="1400" b="1" i="0" u="none" strike="noStrike" cap="none" baseline="0" noProof="0" dirty="0">
                          <a:solidFill>
                            <a:schemeClr val="tx1"/>
                          </a:solidFill>
                          <a:latin typeface="+mn-lt"/>
                          <a:ea typeface="+mn-ea"/>
                          <a:cs typeface="+mn-cs"/>
                          <a:sym typeface="Arial"/>
                        </a:rPr>
                        <a:t>Product</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2017</a:t>
                      </a:r>
                    </a:p>
                    <a:p>
                      <a:pPr algn="ctr"/>
                      <a:r>
                        <a:rPr lang="en-US" sz="1400" b="1" i="0" u="none" strike="noStrike" cap="none" baseline="0" noProof="0" dirty="0">
                          <a:solidFill>
                            <a:schemeClr val="tx1"/>
                          </a:solidFill>
                          <a:latin typeface="+mn-lt"/>
                          <a:ea typeface="+mn-ea"/>
                          <a:cs typeface="+mn-cs"/>
                          <a:sym typeface="Arial"/>
                        </a:rPr>
                        <a:t>Quantity</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2017</a:t>
                      </a:r>
                    </a:p>
                    <a:p>
                      <a:pPr algn="ctr"/>
                      <a:r>
                        <a:rPr lang="en-US" sz="1400" b="1" i="0" u="none" strike="noStrike" cap="none" baseline="0" noProof="0" dirty="0">
                          <a:solidFill>
                            <a:schemeClr val="tx1"/>
                          </a:solidFill>
                          <a:latin typeface="+mn-lt"/>
                          <a:ea typeface="+mn-ea"/>
                          <a:cs typeface="+mn-cs"/>
                          <a:sym typeface="Arial"/>
                        </a:rPr>
                        <a:t>Price</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2025</a:t>
                      </a:r>
                    </a:p>
                    <a:p>
                      <a:pPr algn="ctr"/>
                      <a:r>
                        <a:rPr lang="en-US" sz="1400" b="1" i="0" u="none" strike="noStrike" cap="none" baseline="0" noProof="0" dirty="0">
                          <a:solidFill>
                            <a:schemeClr val="tx1"/>
                          </a:solidFill>
                          <a:latin typeface="+mn-lt"/>
                          <a:ea typeface="+mn-ea"/>
                          <a:cs typeface="+mn-cs"/>
                          <a:sym typeface="Arial"/>
                        </a:rPr>
                        <a:t>Quantity</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2025</a:t>
                      </a:r>
                    </a:p>
                    <a:p>
                      <a:pPr algn="ctr"/>
                      <a:r>
                        <a:rPr lang="en-US" sz="1400" b="1" i="0" u="none" strike="noStrike" cap="none" baseline="0" noProof="0" dirty="0">
                          <a:solidFill>
                            <a:schemeClr val="tx1"/>
                          </a:solidFill>
                          <a:latin typeface="+mn-lt"/>
                          <a:ea typeface="+mn-ea"/>
                          <a:cs typeface="+mn-cs"/>
                          <a:sym typeface="Arial"/>
                        </a:rPr>
                        <a:t>Price</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772601"/>
                  </a:ext>
                </a:extLst>
              </a:tr>
              <a:tr h="228999">
                <a:tc>
                  <a:txBody>
                    <a:bodyPr/>
                    <a:lstStyle/>
                    <a:p>
                      <a:pPr algn="l"/>
                      <a:r>
                        <a:rPr lang="en-US" sz="1400" b="0" i="0" u="none" strike="noStrike" cap="none" baseline="0" noProof="0" dirty="0">
                          <a:solidFill>
                            <a:schemeClr val="tx1"/>
                          </a:solidFill>
                          <a:latin typeface="+mn-lt"/>
                          <a:ea typeface="+mn-ea"/>
                          <a:cs typeface="+mn-cs"/>
                          <a:sym typeface="Arial"/>
                        </a:rPr>
                        <a:t>Eye examinations</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80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$40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100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$50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404394"/>
                  </a:ext>
                </a:extLst>
              </a:tr>
              <a:tr h="180251">
                <a:tc>
                  <a:txBody>
                    <a:bodyPr/>
                    <a:lstStyle/>
                    <a:p>
                      <a:pPr algn="l"/>
                      <a:r>
                        <a:rPr lang="en-US" sz="1400" b="0" i="0" u="none" strike="noStrike" cap="none" baseline="0" noProof="0" dirty="0">
                          <a:solidFill>
                            <a:schemeClr val="tx1"/>
                          </a:solidFill>
                          <a:latin typeface="+mn-lt"/>
                          <a:ea typeface="+mn-ea"/>
                          <a:cs typeface="+mn-cs"/>
                          <a:sym typeface="Arial"/>
                        </a:rPr>
                        <a:t>Pizzas</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90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11</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80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421643"/>
                  </a:ext>
                </a:extLst>
              </a:tr>
              <a:tr h="180251">
                <a:tc>
                  <a:txBody>
                    <a:bodyPr/>
                    <a:lstStyle/>
                    <a:p>
                      <a:pPr algn="l"/>
                      <a:r>
                        <a:rPr lang="en-US" sz="1400" b="0" i="0" u="none" strike="noStrike" cap="none" baseline="0" noProof="0" dirty="0">
                          <a:solidFill>
                            <a:schemeClr val="tx1"/>
                          </a:solidFill>
                          <a:latin typeface="+mn-lt"/>
                          <a:ea typeface="+mn-ea"/>
                          <a:cs typeface="+mn-cs"/>
                          <a:sym typeface="Arial"/>
                        </a:rPr>
                        <a:t>Shoes</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15</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90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20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100</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4190355"/>
                  </a:ext>
                </a:extLst>
              </a:tr>
            </a:tbl>
          </a:graphicData>
        </a:graphic>
      </p:graphicFrame>
      <p:sp>
        <p:nvSpPr>
          <p:cNvPr id="5" name="Content Placeholder 4"/>
          <p:cNvSpPr>
            <a:spLocks noGrp="1"/>
          </p:cNvSpPr>
          <p:nvPr>
            <p:ph sz="quarter" idx="14"/>
          </p:nvPr>
        </p:nvSpPr>
        <p:spPr>
          <a:xfrm>
            <a:off x="457200" y="3148989"/>
            <a:ext cx="8232128" cy="973777"/>
          </a:xfrm>
        </p:spPr>
        <p:txBody>
          <a:bodyPr/>
          <a:lstStyle/>
          <a:p>
            <a:pPr marL="0" lvl="0" indent="0">
              <a:spcBef>
                <a:spcPts val="0"/>
              </a:spcBef>
              <a:buSzPts val="2200"/>
              <a:buNone/>
            </a:pPr>
            <a:r>
              <a:rPr lang="en-US" sz="2000" dirty="0"/>
              <a:t>The table shows output and prices in 2017 and 2025.</a:t>
            </a:r>
          </a:p>
          <a:p>
            <a:pPr marL="255600" lvl="0">
              <a:buSzPts val="2200"/>
            </a:pPr>
            <a:r>
              <a:rPr lang="en-US" sz="2000" dirty="0"/>
              <a:t>Calculating the total value of output in 2017 gives:</a:t>
            </a:r>
          </a:p>
        </p:txBody>
      </p:sp>
      <p:sp>
        <p:nvSpPr>
          <p:cNvPr id="6" name="Content Placeholder 5"/>
          <p:cNvSpPr>
            <a:spLocks noGrp="1"/>
          </p:cNvSpPr>
          <p:nvPr>
            <p:ph sz="quarter" idx="15"/>
          </p:nvPr>
        </p:nvSpPr>
        <p:spPr>
          <a:xfrm>
            <a:off x="2502725" y="4235701"/>
            <a:ext cx="4138551" cy="448170"/>
          </a:xfrm>
        </p:spPr>
        <p:txBody>
          <a:bodyPr/>
          <a:lstStyle/>
          <a:p>
            <a:pPr marL="432" indent="0">
              <a:buNone/>
            </a:pPr>
            <a:r>
              <a:rPr lang="en-US" sz="2000" dirty="0"/>
              <a:t>$3,200 + $990 + $1,350 = $5,540.</a:t>
            </a:r>
          </a:p>
        </p:txBody>
      </p:sp>
      <p:sp>
        <p:nvSpPr>
          <p:cNvPr id="7" name="Content Placeholder 6"/>
          <p:cNvSpPr>
            <a:spLocks noGrp="1"/>
          </p:cNvSpPr>
          <p:nvPr>
            <p:ph sz="quarter" idx="16"/>
          </p:nvPr>
        </p:nvSpPr>
        <p:spPr>
          <a:xfrm>
            <a:off x="457200" y="4770679"/>
            <a:ext cx="8232128" cy="1493191"/>
          </a:xfrm>
        </p:spPr>
        <p:txBody>
          <a:bodyPr/>
          <a:lstStyle/>
          <a:p>
            <a:pPr marL="0" lvl="0" indent="0">
              <a:spcBef>
                <a:spcPts val="2400"/>
              </a:spcBef>
              <a:buSzPts val="2200"/>
              <a:buNone/>
            </a:pPr>
            <a:r>
              <a:rPr lang="en-US" sz="2000" dirty="0"/>
              <a:t>To calculate real G</a:t>
            </a:r>
            <a:r>
              <a:rPr lang="en-US" sz="100" dirty="0"/>
              <a:t> </a:t>
            </a:r>
            <a:r>
              <a:rPr lang="en-US" sz="2000" dirty="0"/>
              <a:t>D</a:t>
            </a:r>
            <a:r>
              <a:rPr lang="en-US" sz="100" dirty="0"/>
              <a:t> </a:t>
            </a:r>
            <a:r>
              <a:rPr lang="en-US" sz="2000" dirty="0"/>
              <a:t>P in 2025, we use the prices from 2017.</a:t>
            </a:r>
          </a:p>
          <a:p>
            <a:pPr marL="255600" lvl="0">
              <a:buSzPts val="2200"/>
            </a:pPr>
            <a:r>
              <a:rPr lang="en-US" sz="2000" dirty="0"/>
              <a:t>This gives real 2025 G</a:t>
            </a:r>
            <a:r>
              <a:rPr lang="en-US" sz="100" dirty="0"/>
              <a:t> </a:t>
            </a:r>
            <a:r>
              <a:rPr lang="en-US" sz="2000" dirty="0"/>
              <a:t>D</a:t>
            </a:r>
            <a:r>
              <a:rPr lang="en-US" sz="100" dirty="0"/>
              <a:t> </a:t>
            </a:r>
            <a:r>
              <a:rPr lang="en-US" sz="2000" dirty="0"/>
              <a:t>P in 2017 dollars of $6,680.</a:t>
            </a:r>
          </a:p>
          <a:p>
            <a:pPr marL="255600" lvl="0">
              <a:buSzPts val="2200"/>
            </a:pPr>
            <a:r>
              <a:rPr lang="en-US" sz="2000" dirty="0"/>
              <a:t>Compare this to nominal G</a:t>
            </a:r>
            <a:r>
              <a:rPr lang="en-US" sz="100" dirty="0"/>
              <a:t> </a:t>
            </a:r>
            <a:r>
              <a:rPr lang="en-US" sz="2000" dirty="0"/>
              <a:t>D</a:t>
            </a:r>
            <a:r>
              <a:rPr lang="en-US" sz="100" dirty="0"/>
              <a:t> </a:t>
            </a:r>
            <a:r>
              <a:rPr lang="en-US" sz="2000" dirty="0"/>
              <a:t>P in 2025 of $7,800.</a:t>
            </a:r>
          </a:p>
        </p:txBody>
      </p:sp>
    </p:spTree>
    <p:extLst>
      <p:ext uri="{BB962C8B-B14F-4D97-AF65-F5344CB8AC3E}">
        <p14:creationId xmlns:p14="http://schemas.microsoft.com/office/powerpoint/2010/main" val="110499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Figure 8.3 Nominal G</a:t>
            </a:r>
            <a:r>
              <a:rPr lang="en-US" sz="100" dirty="0">
                <a:solidFill>
                  <a:schemeClr val="tx2"/>
                </a:solidFill>
              </a:rPr>
              <a:t> </a:t>
            </a:r>
            <a:r>
              <a:rPr lang="en-US" sz="3200" dirty="0">
                <a:solidFill>
                  <a:schemeClr val="tx2"/>
                </a:solidFill>
              </a:rPr>
              <a:t>D</a:t>
            </a:r>
            <a:r>
              <a:rPr lang="en-US" sz="100" dirty="0">
                <a:solidFill>
                  <a:schemeClr val="tx2"/>
                </a:solidFill>
              </a:rPr>
              <a:t> </a:t>
            </a:r>
            <a:r>
              <a:rPr lang="en-US" sz="3200" dirty="0">
                <a:solidFill>
                  <a:schemeClr val="tx2"/>
                </a:solidFill>
              </a:rPr>
              <a:t>P and Real G</a:t>
            </a:r>
            <a:r>
              <a:rPr lang="en-US" sz="100" dirty="0">
                <a:solidFill>
                  <a:schemeClr val="tx2"/>
                </a:solidFill>
              </a:rPr>
              <a:t> </a:t>
            </a:r>
            <a:r>
              <a:rPr lang="en-US" sz="3200" dirty="0">
                <a:solidFill>
                  <a:schemeClr val="tx2"/>
                </a:solidFill>
              </a:rPr>
              <a:t>D</a:t>
            </a:r>
            <a:r>
              <a:rPr lang="en-US" sz="100" dirty="0">
                <a:solidFill>
                  <a:schemeClr val="tx2"/>
                </a:solidFill>
              </a:rPr>
              <a:t> </a:t>
            </a:r>
            <a:r>
              <a:rPr lang="en-US" sz="3200" dirty="0">
                <a:solidFill>
                  <a:schemeClr val="tx2"/>
                </a:solidFill>
              </a:rPr>
              <a:t>P, 1995–2022</a:t>
            </a:r>
            <a:endParaRPr lang="en-IN" sz="3200" dirty="0">
              <a:solidFill>
                <a:schemeClr val="tx2"/>
              </a:solidFill>
            </a:endParaRPr>
          </a:p>
        </p:txBody>
      </p:sp>
      <p:pic>
        <p:nvPicPr>
          <p:cNvPr id="7" name="Picture 6" descr="A line graph depicts the nominal G D P and real G D P between 1995 and 2020. For long description in Notes pane, press F6.">
            <a:extLst>
              <a:ext uri="{FF2B5EF4-FFF2-40B4-BE49-F238E27FC236}">
                <a16:creationId xmlns:a16="http://schemas.microsoft.com/office/drawing/2014/main" id="{57B58E26-3000-6D42-45D5-5DEE072B71E5}"/>
              </a:ext>
            </a:extLst>
          </p:cNvPr>
          <p:cNvPicPr>
            <a:picLocks noChangeAspect="1"/>
          </p:cNvPicPr>
          <p:nvPr/>
        </p:nvPicPr>
        <p:blipFill>
          <a:blip r:embed="rId3"/>
          <a:stretch>
            <a:fillRect/>
          </a:stretch>
        </p:blipFill>
        <p:spPr>
          <a:xfrm>
            <a:off x="1939186" y="1569998"/>
            <a:ext cx="5265629" cy="2951944"/>
          </a:xfrm>
          <a:prstGeom prst="rect">
            <a:avLst/>
          </a:prstGeom>
        </p:spPr>
      </p:pic>
      <p:sp>
        <p:nvSpPr>
          <p:cNvPr id="8" name="Content Placeholder 7"/>
          <p:cNvSpPr>
            <a:spLocks noGrp="1"/>
          </p:cNvSpPr>
          <p:nvPr>
            <p:ph sz="quarter" idx="15"/>
          </p:nvPr>
        </p:nvSpPr>
        <p:spPr>
          <a:xfrm>
            <a:off x="457200" y="4583875"/>
            <a:ext cx="7656286" cy="1681458"/>
          </a:xfrm>
        </p:spPr>
        <p:txBody>
          <a:bodyPr/>
          <a:lstStyle/>
          <a:p>
            <a:pPr marL="0" lvl="0" indent="0">
              <a:spcBef>
                <a:spcPts val="600"/>
              </a:spcBef>
              <a:buSzPts val="2200"/>
              <a:buNone/>
            </a:pPr>
            <a:r>
              <a:rPr lang="en-US" sz="1800" dirty="0"/>
              <a:t>The current base year for calculating prices is 2017, so real and nominal G</a:t>
            </a:r>
            <a:r>
              <a:rPr lang="en-US" sz="100" dirty="0"/>
              <a:t> </a:t>
            </a:r>
            <a:r>
              <a:rPr lang="en-US" sz="1800" dirty="0"/>
              <a:t>D</a:t>
            </a:r>
            <a:r>
              <a:rPr lang="en-US" sz="100" dirty="0"/>
              <a:t> </a:t>
            </a:r>
            <a:r>
              <a:rPr lang="en-US" sz="1800" dirty="0"/>
              <a:t>P are equal in 2017.</a:t>
            </a:r>
          </a:p>
          <a:p>
            <a:pPr marL="0" lvl="0" indent="0">
              <a:spcBef>
                <a:spcPts val="600"/>
              </a:spcBef>
              <a:buSzPts val="2200"/>
              <a:buNone/>
            </a:pPr>
            <a:r>
              <a:rPr lang="en-US" sz="1800" dirty="0"/>
              <a:t>Growth figures reported in the media are the growth in real G</a:t>
            </a:r>
            <a:r>
              <a:rPr lang="en-US" sz="100" dirty="0"/>
              <a:t> </a:t>
            </a:r>
            <a:r>
              <a:rPr lang="en-US" sz="1800" dirty="0"/>
              <a:t>D</a:t>
            </a:r>
            <a:r>
              <a:rPr lang="en-US" sz="100" dirty="0"/>
              <a:t> </a:t>
            </a:r>
            <a:r>
              <a:rPr lang="en-US" sz="1800" dirty="0"/>
              <a:t>P.</a:t>
            </a:r>
          </a:p>
          <a:p>
            <a:pPr marL="0" lvl="0" indent="0">
              <a:spcBef>
                <a:spcPts val="600"/>
              </a:spcBef>
              <a:buSzPts val="2200"/>
              <a:buNone/>
            </a:pPr>
            <a:r>
              <a:rPr lang="en-US" sz="1800" dirty="0"/>
              <a:t>Since prices have generally increased since 2017, real G</a:t>
            </a:r>
            <a:r>
              <a:rPr lang="en-US" sz="100" dirty="0"/>
              <a:t> </a:t>
            </a:r>
            <a:r>
              <a:rPr lang="en-US" sz="1800" dirty="0"/>
              <a:t>D</a:t>
            </a:r>
            <a:r>
              <a:rPr lang="en-US" sz="100" dirty="0"/>
              <a:t> </a:t>
            </a:r>
            <a:r>
              <a:rPr lang="en-US" sz="1800" dirty="0"/>
              <a:t>P is less than nominal G</a:t>
            </a:r>
            <a:r>
              <a:rPr lang="en-US" sz="100" dirty="0"/>
              <a:t> </a:t>
            </a:r>
            <a:r>
              <a:rPr lang="en-US" sz="1800" dirty="0"/>
              <a:t>D</a:t>
            </a:r>
            <a:r>
              <a:rPr lang="en-US" sz="100" dirty="0"/>
              <a:t> </a:t>
            </a:r>
            <a:r>
              <a:rPr lang="en-US" sz="1800" dirty="0"/>
              <a:t>P, and the opposite is true </a:t>
            </a:r>
            <a:r>
              <a:rPr lang="en-US" sz="1800" b="1" dirty="0"/>
              <a:t>before</a:t>
            </a:r>
            <a:r>
              <a:rPr lang="en-US" sz="1800" dirty="0"/>
              <a:t> 2017.</a:t>
            </a:r>
          </a:p>
        </p:txBody>
      </p:sp>
    </p:spTree>
    <p:extLst>
      <p:ext uri="{BB962C8B-B14F-4D97-AF65-F5344CB8AC3E}">
        <p14:creationId xmlns:p14="http://schemas.microsoft.com/office/powerpoint/2010/main" val="97411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Apply the Concept: The Unusual Movements in Real G</a:t>
            </a:r>
            <a:r>
              <a:rPr lang="en-US" sz="100" dirty="0">
                <a:solidFill>
                  <a:schemeClr val="tx2"/>
                </a:solidFill>
              </a:rPr>
              <a:t> </a:t>
            </a:r>
            <a:r>
              <a:rPr lang="en-US" sz="2800" dirty="0">
                <a:solidFill>
                  <a:schemeClr val="tx2"/>
                </a:solidFill>
              </a:rPr>
              <a:t>D</a:t>
            </a:r>
            <a:r>
              <a:rPr lang="en-US" sz="100" dirty="0">
                <a:solidFill>
                  <a:schemeClr val="tx2"/>
                </a:solidFill>
              </a:rPr>
              <a:t> </a:t>
            </a:r>
            <a:r>
              <a:rPr lang="en-US" sz="2800" dirty="0">
                <a:solidFill>
                  <a:schemeClr val="tx2"/>
                </a:solidFill>
              </a:rPr>
              <a:t>P during the Covid-19 Pandemic</a:t>
            </a:r>
            <a:r>
              <a:rPr lang="en-US" sz="2000" dirty="0">
                <a:solidFill>
                  <a:schemeClr val="tx2"/>
                </a:solidFill>
              </a:rPr>
              <a:t> </a:t>
            </a:r>
            <a:r>
              <a:rPr lang="en-US" sz="2000" b="0" dirty="0">
                <a:solidFill>
                  <a:schemeClr val="tx2"/>
                </a:solidFill>
              </a:rPr>
              <a:t>(1 of 2)</a:t>
            </a:r>
            <a:endParaRPr lang="en-IN" sz="2800" b="0" dirty="0">
              <a:solidFill>
                <a:schemeClr val="tx2"/>
              </a:solidFill>
            </a:endParaRPr>
          </a:p>
        </p:txBody>
      </p:sp>
      <p:pic>
        <p:nvPicPr>
          <p:cNvPr id="6" name="Picture 5" descr="A line graph shows the quarterly changes in real G D P between 1999 and 2023.  For long description in Notes pane, press F6.">
            <a:extLst>
              <a:ext uri="{FF2B5EF4-FFF2-40B4-BE49-F238E27FC236}">
                <a16:creationId xmlns:a16="http://schemas.microsoft.com/office/drawing/2014/main" id="{3AC5FACF-9E2F-9BC3-2E9E-CA92A2E62AA5}"/>
              </a:ext>
            </a:extLst>
          </p:cNvPr>
          <p:cNvPicPr>
            <a:picLocks noChangeAspect="1"/>
          </p:cNvPicPr>
          <p:nvPr/>
        </p:nvPicPr>
        <p:blipFill>
          <a:blip r:embed="rId3"/>
          <a:stretch>
            <a:fillRect/>
          </a:stretch>
        </p:blipFill>
        <p:spPr>
          <a:xfrm>
            <a:off x="1429711" y="1591205"/>
            <a:ext cx="6284578" cy="2670092"/>
          </a:xfrm>
          <a:prstGeom prst="rect">
            <a:avLst/>
          </a:prstGeom>
        </p:spPr>
      </p:pic>
      <p:sp>
        <p:nvSpPr>
          <p:cNvPr id="9" name="Content Placeholder 8"/>
          <p:cNvSpPr>
            <a:spLocks noGrp="1"/>
          </p:cNvSpPr>
          <p:nvPr>
            <p:ph sz="quarter" idx="15"/>
          </p:nvPr>
        </p:nvSpPr>
        <p:spPr>
          <a:xfrm>
            <a:off x="457200" y="4452611"/>
            <a:ext cx="8229600" cy="1643391"/>
          </a:xfrm>
        </p:spPr>
        <p:txBody>
          <a:bodyPr/>
          <a:lstStyle/>
          <a:p>
            <a:pPr marL="0" lvl="0" indent="0">
              <a:spcBef>
                <a:spcPts val="600"/>
              </a:spcBef>
              <a:buSzPts val="2000"/>
              <a:buNone/>
            </a:pPr>
            <a:r>
              <a:rPr lang="en-US" sz="1800" dirty="0">
                <a:solidFill>
                  <a:schemeClr val="tx1"/>
                </a:solidFill>
              </a:rPr>
              <a:t>The figure shows quarterly changes in real G</a:t>
            </a:r>
            <a:r>
              <a:rPr lang="en-US" sz="100" dirty="0">
                <a:solidFill>
                  <a:schemeClr val="tx1"/>
                </a:solidFill>
              </a:rPr>
              <a:t> </a:t>
            </a:r>
            <a:r>
              <a:rPr lang="en-US" sz="1800" dirty="0">
                <a:solidFill>
                  <a:schemeClr val="tx1"/>
                </a:solidFill>
              </a:rPr>
              <a:t>D</a:t>
            </a:r>
            <a:r>
              <a:rPr lang="en-US" sz="100" dirty="0">
                <a:solidFill>
                  <a:schemeClr val="tx1"/>
                </a:solidFill>
              </a:rPr>
              <a:t> </a:t>
            </a:r>
            <a:r>
              <a:rPr lang="en-US" sz="1800" dirty="0">
                <a:solidFill>
                  <a:schemeClr val="tx1"/>
                </a:solidFill>
              </a:rPr>
              <a:t>P between 1999 and 2022 (seasonally adjusted to account for predictable changes in production patterns throughout the year).</a:t>
            </a:r>
          </a:p>
          <a:p>
            <a:pPr marL="0" lvl="0" indent="0">
              <a:spcBef>
                <a:spcPts val="600"/>
              </a:spcBef>
              <a:buSzPts val="2000"/>
              <a:buNone/>
            </a:pPr>
            <a:r>
              <a:rPr lang="en-US" sz="1800" dirty="0">
                <a:solidFill>
                  <a:schemeClr val="tx1"/>
                </a:solidFill>
              </a:rPr>
              <a:t>Real G</a:t>
            </a:r>
            <a:r>
              <a:rPr lang="en-US" sz="100" dirty="0">
                <a:solidFill>
                  <a:schemeClr val="tx1"/>
                </a:solidFill>
              </a:rPr>
              <a:t> </a:t>
            </a:r>
            <a:r>
              <a:rPr lang="en-US" sz="1800" dirty="0">
                <a:solidFill>
                  <a:schemeClr val="tx1"/>
                </a:solidFill>
              </a:rPr>
              <a:t>D</a:t>
            </a:r>
            <a:r>
              <a:rPr lang="en-US" sz="100" dirty="0">
                <a:solidFill>
                  <a:schemeClr val="tx1"/>
                </a:solidFill>
              </a:rPr>
              <a:t> </a:t>
            </a:r>
            <a:r>
              <a:rPr lang="en-US" sz="1800" dirty="0">
                <a:solidFill>
                  <a:schemeClr val="tx1"/>
                </a:solidFill>
              </a:rPr>
              <a:t>P in the second quarter of 2020 declined by 29.9 percent; the next quarter saw a 35.3 percent increase, by far the largest increase in U.S. history.</a:t>
            </a:r>
          </a:p>
        </p:txBody>
      </p:sp>
    </p:spTree>
    <p:extLst>
      <p:ext uri="{BB962C8B-B14F-4D97-AF65-F5344CB8AC3E}">
        <p14:creationId xmlns:p14="http://schemas.microsoft.com/office/powerpoint/2010/main" val="185983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2"/>
                </a:solidFill>
              </a:rPr>
              <a:t>Apply the Concept: The Unusual Movements in Real G</a:t>
            </a:r>
            <a:r>
              <a:rPr lang="en-US" sz="100" dirty="0">
                <a:solidFill>
                  <a:schemeClr val="tx2"/>
                </a:solidFill>
              </a:rPr>
              <a:t> </a:t>
            </a:r>
            <a:r>
              <a:rPr lang="en-US" sz="2800" dirty="0">
                <a:solidFill>
                  <a:schemeClr val="tx2"/>
                </a:solidFill>
              </a:rPr>
              <a:t>D</a:t>
            </a:r>
            <a:r>
              <a:rPr lang="en-US" sz="100" dirty="0">
                <a:solidFill>
                  <a:schemeClr val="tx2"/>
                </a:solidFill>
              </a:rPr>
              <a:t> </a:t>
            </a:r>
            <a:r>
              <a:rPr lang="en-US" sz="2800" dirty="0">
                <a:solidFill>
                  <a:schemeClr val="tx2"/>
                </a:solidFill>
              </a:rPr>
              <a:t>P during the Covid-19 Pandemic</a:t>
            </a:r>
            <a:r>
              <a:rPr lang="en-US" sz="2000" dirty="0">
                <a:solidFill>
                  <a:schemeClr val="tx2"/>
                </a:solidFill>
              </a:rPr>
              <a:t> </a:t>
            </a:r>
            <a:r>
              <a:rPr lang="en-US" sz="2000" b="0" dirty="0">
                <a:solidFill>
                  <a:schemeClr val="tx2"/>
                </a:solidFill>
              </a:rPr>
              <a:t>(2 of 2)</a:t>
            </a:r>
            <a:endParaRPr lang="en-IN" sz="2800" b="0" dirty="0">
              <a:solidFill>
                <a:schemeClr val="tx2"/>
              </a:solidFill>
            </a:endParaRPr>
          </a:p>
        </p:txBody>
      </p:sp>
      <p:pic>
        <p:nvPicPr>
          <p:cNvPr id="4" name="Picture 3" descr="A bar graph shows the changes in the components of real G D P during the second and third quarters of 2020. For long description in Notes pane, press F6.">
            <a:extLst>
              <a:ext uri="{FF2B5EF4-FFF2-40B4-BE49-F238E27FC236}">
                <a16:creationId xmlns:a16="http://schemas.microsoft.com/office/drawing/2014/main" id="{16D042E6-BB41-EA57-DE50-F05A29172951}"/>
              </a:ext>
            </a:extLst>
          </p:cNvPr>
          <p:cNvPicPr>
            <a:picLocks noChangeAspect="1"/>
          </p:cNvPicPr>
          <p:nvPr/>
        </p:nvPicPr>
        <p:blipFill>
          <a:blip r:embed="rId3"/>
          <a:stretch>
            <a:fillRect/>
          </a:stretch>
        </p:blipFill>
        <p:spPr>
          <a:xfrm>
            <a:off x="1552337" y="1612497"/>
            <a:ext cx="6039327" cy="3121900"/>
          </a:xfrm>
          <a:prstGeom prst="rect">
            <a:avLst/>
          </a:prstGeom>
        </p:spPr>
      </p:pic>
      <p:sp>
        <p:nvSpPr>
          <p:cNvPr id="9" name="Content Placeholder 8"/>
          <p:cNvSpPr>
            <a:spLocks noGrp="1"/>
          </p:cNvSpPr>
          <p:nvPr>
            <p:ph sz="quarter" idx="15"/>
          </p:nvPr>
        </p:nvSpPr>
        <p:spPr>
          <a:xfrm>
            <a:off x="457200" y="4797778"/>
            <a:ext cx="8229600" cy="1439510"/>
          </a:xfrm>
        </p:spPr>
        <p:txBody>
          <a:bodyPr/>
          <a:lstStyle/>
          <a:p>
            <a:pPr marL="0" lvl="0" indent="0">
              <a:spcBef>
                <a:spcPts val="600"/>
              </a:spcBef>
              <a:buSzPts val="2000"/>
              <a:buNone/>
            </a:pPr>
            <a:r>
              <a:rPr lang="en-US" sz="1600" dirty="0"/>
              <a:t>This figure shows the (annualized) changes in each of the components of G</a:t>
            </a:r>
            <a:r>
              <a:rPr lang="en-US" sz="100" dirty="0"/>
              <a:t> </a:t>
            </a:r>
            <a:r>
              <a:rPr lang="en-US" sz="1600" dirty="0"/>
              <a:t>D</a:t>
            </a:r>
            <a:r>
              <a:rPr lang="en-US" sz="100" dirty="0"/>
              <a:t> </a:t>
            </a:r>
            <a:r>
              <a:rPr lang="en-US" sz="1600" dirty="0"/>
              <a:t>P in the second and third quarters of 2020.</a:t>
            </a:r>
          </a:p>
          <a:p>
            <a:pPr marL="0" lvl="0" indent="0">
              <a:spcBef>
                <a:spcPts val="600"/>
              </a:spcBef>
              <a:buSzPts val="2000"/>
              <a:buNone/>
            </a:pPr>
            <a:r>
              <a:rPr lang="en-US" sz="1600" dirty="0"/>
              <a:t>These swings in real G</a:t>
            </a:r>
            <a:r>
              <a:rPr lang="en-US" sz="100" dirty="0"/>
              <a:t> </a:t>
            </a:r>
            <a:r>
              <a:rPr lang="en-US" sz="1600" dirty="0"/>
              <a:t>D</a:t>
            </a:r>
            <a:r>
              <a:rPr lang="en-US" sz="100" dirty="0"/>
              <a:t> </a:t>
            </a:r>
            <a:r>
              <a:rPr lang="en-US" sz="1600" dirty="0"/>
              <a:t>P took a toll on households and firms: nearly 22 million people lost their jobs, and many business never reopened after closing at the beginning of the pandemic.</a:t>
            </a:r>
          </a:p>
        </p:txBody>
      </p:sp>
    </p:spTree>
    <p:extLst>
      <p:ext uri="{BB962C8B-B14F-4D97-AF65-F5344CB8AC3E}">
        <p14:creationId xmlns:p14="http://schemas.microsoft.com/office/powerpoint/2010/main" val="27994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a:t>
            </a:r>
            <a:r>
              <a:rPr lang="en-US" sz="100" dirty="0"/>
              <a:t> </a:t>
            </a:r>
            <a:r>
              <a:rPr lang="en-US" dirty="0"/>
              <a:t>D</a:t>
            </a:r>
            <a:r>
              <a:rPr lang="en-US" sz="100" dirty="0"/>
              <a:t> </a:t>
            </a:r>
            <a:r>
              <a:rPr lang="en-US" dirty="0"/>
              <a:t>P Deflator</a:t>
            </a:r>
            <a:endParaRPr lang="en-IN" dirty="0"/>
          </a:p>
        </p:txBody>
      </p:sp>
      <p:sp>
        <p:nvSpPr>
          <p:cNvPr id="4" name="Content Placeholder 3"/>
          <p:cNvSpPr>
            <a:spLocks noGrp="1"/>
          </p:cNvSpPr>
          <p:nvPr>
            <p:ph sz="quarter" idx="13"/>
          </p:nvPr>
        </p:nvSpPr>
        <p:spPr>
          <a:xfrm>
            <a:off x="457200" y="1552574"/>
            <a:ext cx="8232128" cy="1463757"/>
          </a:xfrm>
        </p:spPr>
        <p:txBody>
          <a:bodyPr/>
          <a:lstStyle/>
          <a:p>
            <a:pPr marL="0" lvl="0" indent="0">
              <a:spcBef>
                <a:spcPts val="0"/>
              </a:spcBef>
              <a:buSzPts val="2000"/>
              <a:buNone/>
            </a:pPr>
            <a:r>
              <a:rPr lang="en-US" sz="1800" dirty="0"/>
              <a:t>Economists and policymakers are interested in the </a:t>
            </a:r>
            <a:r>
              <a:rPr lang="en-US" sz="1800" b="1" dirty="0"/>
              <a:t>price level</a:t>
            </a:r>
            <a:r>
              <a:rPr lang="en-US" sz="1800" dirty="0"/>
              <a:t>: A measure of the average prices of goods and services in the economy.</a:t>
            </a:r>
          </a:p>
          <a:p>
            <a:pPr marL="255600" lvl="0"/>
            <a:r>
              <a:rPr lang="en-US" sz="1800" dirty="0"/>
              <a:t>Why? Stable prices are desirable because they allow households and firms to plan for the future appropriately.</a:t>
            </a:r>
          </a:p>
        </p:txBody>
      </p:sp>
      <p:sp>
        <p:nvSpPr>
          <p:cNvPr id="5" name="Content Placeholder 4"/>
          <p:cNvSpPr>
            <a:spLocks noGrp="1"/>
          </p:cNvSpPr>
          <p:nvPr>
            <p:ph sz="quarter" idx="14"/>
          </p:nvPr>
        </p:nvSpPr>
        <p:spPr>
          <a:xfrm>
            <a:off x="457200" y="3099460"/>
            <a:ext cx="8232128" cy="1472540"/>
          </a:xfrm>
        </p:spPr>
        <p:txBody>
          <a:bodyPr/>
          <a:lstStyle/>
          <a:p>
            <a:pPr marL="0" lvl="0" indent="0">
              <a:buSzPts val="2000"/>
              <a:buNone/>
            </a:pPr>
            <a:r>
              <a:rPr lang="en-US" sz="1800" dirty="0"/>
              <a:t>In order to know whether we are achieving price stability, we need to </a:t>
            </a:r>
            <a:r>
              <a:rPr lang="en-US" sz="1800" b="1" dirty="0"/>
              <a:t>measure</a:t>
            </a:r>
            <a:r>
              <a:rPr lang="en-US" sz="1800" dirty="0"/>
              <a:t> the price level.</a:t>
            </a:r>
          </a:p>
          <a:p>
            <a:pPr marL="255600" lvl="0">
              <a:buSzPts val="2000"/>
            </a:pPr>
            <a:r>
              <a:rPr lang="en-US" sz="1800" dirty="0"/>
              <a:t>One way to do this is using the </a:t>
            </a:r>
            <a:r>
              <a:rPr lang="en-US" sz="1800" b="1" dirty="0"/>
              <a:t>G</a:t>
            </a:r>
            <a:r>
              <a:rPr lang="en-US" sz="100" b="1" dirty="0"/>
              <a:t> </a:t>
            </a:r>
            <a:r>
              <a:rPr lang="en-US" sz="1800" b="1" dirty="0"/>
              <a:t>D</a:t>
            </a:r>
            <a:r>
              <a:rPr lang="en-US" sz="100" b="1" dirty="0"/>
              <a:t> </a:t>
            </a:r>
            <a:r>
              <a:rPr lang="en-US" sz="1800" b="1" dirty="0"/>
              <a:t>P deflator</a:t>
            </a:r>
            <a:r>
              <a:rPr lang="en-US" sz="1800" dirty="0"/>
              <a:t>: a measure of the price level, calculated by dividing nominal G</a:t>
            </a:r>
            <a:r>
              <a:rPr lang="en-US" sz="100" dirty="0"/>
              <a:t> </a:t>
            </a:r>
            <a:r>
              <a:rPr lang="en-US" sz="1800" dirty="0"/>
              <a:t>D</a:t>
            </a:r>
            <a:r>
              <a:rPr lang="en-US" sz="100" dirty="0"/>
              <a:t> </a:t>
            </a:r>
            <a:r>
              <a:rPr lang="en-US" sz="1800" dirty="0"/>
              <a:t>P by real G</a:t>
            </a:r>
            <a:r>
              <a:rPr lang="en-US" sz="100" dirty="0"/>
              <a:t> </a:t>
            </a:r>
            <a:r>
              <a:rPr lang="en-US" sz="1800" dirty="0"/>
              <a:t>D</a:t>
            </a:r>
            <a:r>
              <a:rPr lang="en-US" sz="100" dirty="0"/>
              <a:t> </a:t>
            </a:r>
            <a:r>
              <a:rPr lang="en-US" sz="1800" dirty="0"/>
              <a:t>P and multiplying by 100:</a:t>
            </a:r>
          </a:p>
        </p:txBody>
      </p:sp>
      <p:graphicFrame>
        <p:nvGraphicFramePr>
          <p:cNvPr id="8" name="Object 7" descr="G D P deflator equals Nominal G D P over Real G D P all times 100."/>
          <p:cNvGraphicFramePr>
            <a:graphicFrameLocks noChangeAspect="1"/>
          </p:cNvGraphicFramePr>
          <p:nvPr>
            <p:extLst>
              <p:ext uri="{D42A27DB-BD31-4B8C-83A1-F6EECF244321}">
                <p14:modId xmlns:p14="http://schemas.microsoft.com/office/powerpoint/2010/main" val="328879128"/>
              </p:ext>
            </p:extLst>
          </p:nvPr>
        </p:nvGraphicFramePr>
        <p:xfrm>
          <a:off x="2796266" y="4717314"/>
          <a:ext cx="3551468" cy="632199"/>
        </p:xfrm>
        <a:graphic>
          <a:graphicData uri="http://schemas.openxmlformats.org/presentationml/2006/ole">
            <mc:AlternateContent xmlns:mc="http://schemas.openxmlformats.org/markup-compatibility/2006">
              <mc:Choice xmlns:v="urn:schemas-microsoft-com:vml" Requires="v">
                <p:oleObj name="Equation" r:id="rId2" imgW="2425680" imgH="431640" progId="Equation.DSMT4">
                  <p:embed/>
                </p:oleObj>
              </mc:Choice>
              <mc:Fallback>
                <p:oleObj name="Equation" r:id="rId2" imgW="2425680" imgH="431640" progId="Equation.DSMT4">
                  <p:embed/>
                  <p:pic>
                    <p:nvPicPr>
                      <p:cNvPr id="8" name="Object 7" descr="G D P deflator equals Nominal G D P over Real G D P all times 100."/>
                      <p:cNvPicPr/>
                      <p:nvPr/>
                    </p:nvPicPr>
                    <p:blipFill>
                      <a:blip r:embed="rId3"/>
                      <a:stretch>
                        <a:fillRect/>
                      </a:stretch>
                    </p:blipFill>
                    <p:spPr>
                      <a:xfrm>
                        <a:off x="2796266" y="4717314"/>
                        <a:ext cx="3551468" cy="632199"/>
                      </a:xfrm>
                      <a:prstGeom prst="rect">
                        <a:avLst/>
                      </a:prstGeom>
                    </p:spPr>
                  </p:pic>
                </p:oleObj>
              </mc:Fallback>
            </mc:AlternateContent>
          </a:graphicData>
        </a:graphic>
      </p:graphicFrame>
      <p:sp>
        <p:nvSpPr>
          <p:cNvPr id="6" name="Content Placeholder 5"/>
          <p:cNvSpPr>
            <a:spLocks noGrp="1"/>
          </p:cNvSpPr>
          <p:nvPr>
            <p:ph sz="quarter" idx="15"/>
          </p:nvPr>
        </p:nvSpPr>
        <p:spPr>
          <a:xfrm>
            <a:off x="457200" y="5486400"/>
            <a:ext cx="8232128" cy="751073"/>
          </a:xfrm>
        </p:spPr>
        <p:txBody>
          <a:bodyPr/>
          <a:lstStyle/>
          <a:p>
            <a:pPr marL="0" lvl="0" indent="0">
              <a:spcBef>
                <a:spcPts val="0"/>
              </a:spcBef>
              <a:buSzPts val="2000"/>
              <a:buNone/>
            </a:pPr>
            <a:r>
              <a:rPr lang="en-US" sz="1800" dirty="0"/>
              <a:t>Since nominal and real G</a:t>
            </a:r>
            <a:r>
              <a:rPr lang="en-US" sz="100" dirty="0"/>
              <a:t> </a:t>
            </a:r>
            <a:r>
              <a:rPr lang="en-US" sz="1800" dirty="0"/>
              <a:t>D</a:t>
            </a:r>
            <a:r>
              <a:rPr lang="en-US" sz="100" dirty="0"/>
              <a:t> </a:t>
            </a:r>
            <a:r>
              <a:rPr lang="en-US" sz="1800" dirty="0"/>
              <a:t>P will be the same in the base year, the G</a:t>
            </a:r>
            <a:r>
              <a:rPr lang="en-US" sz="100" dirty="0"/>
              <a:t> </a:t>
            </a:r>
            <a:r>
              <a:rPr lang="en-US" sz="1800" dirty="0"/>
              <a:t>D</a:t>
            </a:r>
            <a:r>
              <a:rPr lang="en-US" sz="100" dirty="0"/>
              <a:t> </a:t>
            </a:r>
            <a:r>
              <a:rPr lang="en-US" sz="1800" dirty="0"/>
              <a:t>P deflator will be 100 in the base year.</a:t>
            </a:r>
          </a:p>
        </p:txBody>
      </p:sp>
    </p:spTree>
    <p:extLst>
      <p:ext uri="{BB962C8B-B14F-4D97-AF65-F5344CB8AC3E}">
        <p14:creationId xmlns:p14="http://schemas.microsoft.com/office/powerpoint/2010/main" val="268832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718363"/>
          </a:xfrm>
        </p:spPr>
        <p:txBody>
          <a:bodyPr/>
          <a:lstStyle/>
          <a:p>
            <a:r>
              <a:rPr lang="en-US" sz="3200" dirty="0"/>
              <a:t>Calculating G</a:t>
            </a:r>
            <a:r>
              <a:rPr lang="en-US" sz="100" dirty="0"/>
              <a:t> </a:t>
            </a:r>
            <a:r>
              <a:rPr lang="en-US" sz="3200" dirty="0"/>
              <a:t>D</a:t>
            </a:r>
            <a:r>
              <a:rPr lang="en-US" sz="100" dirty="0"/>
              <a:t> </a:t>
            </a:r>
            <a:r>
              <a:rPr lang="en-US" sz="3200" dirty="0"/>
              <a:t>P Deflator: An Example</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1949094590"/>
              </p:ext>
            </p:extLst>
          </p:nvPr>
        </p:nvGraphicFramePr>
        <p:xfrm>
          <a:off x="468311" y="1443909"/>
          <a:ext cx="8207376" cy="997029"/>
        </p:xfrm>
        <a:graphic>
          <a:graphicData uri="http://schemas.openxmlformats.org/drawingml/2006/table">
            <a:tbl>
              <a:tblPr firstRow="1" bandRow="1">
                <a:tableStyleId>{2D5ABB26-0587-4C30-8999-92F81FD0307C}</a:tableStyleId>
              </a:tblPr>
              <a:tblGrid>
                <a:gridCol w="2735792">
                  <a:extLst>
                    <a:ext uri="{9D8B030D-6E8A-4147-A177-3AD203B41FA5}">
                      <a16:colId xmlns:a16="http://schemas.microsoft.com/office/drawing/2014/main" val="1806031772"/>
                    </a:ext>
                  </a:extLst>
                </a:gridCol>
                <a:gridCol w="2735792">
                  <a:extLst>
                    <a:ext uri="{9D8B030D-6E8A-4147-A177-3AD203B41FA5}">
                      <a16:colId xmlns:a16="http://schemas.microsoft.com/office/drawing/2014/main" val="1922078528"/>
                    </a:ext>
                  </a:extLst>
                </a:gridCol>
                <a:gridCol w="2735792">
                  <a:extLst>
                    <a:ext uri="{9D8B030D-6E8A-4147-A177-3AD203B41FA5}">
                      <a16:colId xmlns:a16="http://schemas.microsoft.com/office/drawing/2014/main" val="2140129885"/>
                    </a:ext>
                  </a:extLst>
                </a:gridCol>
              </a:tblGrid>
              <a:tr h="332343">
                <a:tc>
                  <a:txBody>
                    <a:bodyPr/>
                    <a:lstStyle/>
                    <a:p>
                      <a:pPr algn="ctr"/>
                      <a:r>
                        <a:rPr lang="en-US" sz="100" b="1"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2021</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dirty="0">
                          <a:solidFill>
                            <a:schemeClr val="tx1"/>
                          </a:solidFill>
                          <a:latin typeface="+mn-lt"/>
                          <a:ea typeface="+mn-ea"/>
                          <a:cs typeface="+mn-cs"/>
                          <a:sym typeface="Arial"/>
                        </a:rPr>
                        <a:t>2022</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260601"/>
                  </a:ext>
                </a:extLst>
              </a:tr>
              <a:tr h="332343">
                <a:tc>
                  <a:txBody>
                    <a:bodyPr/>
                    <a:lstStyle/>
                    <a:p>
                      <a:pPr algn="l"/>
                      <a:r>
                        <a:rPr lang="en-US" sz="1400" b="0" i="0" u="none" strike="noStrike" cap="none" baseline="0" noProof="0" dirty="0">
                          <a:solidFill>
                            <a:schemeClr val="tx1"/>
                          </a:solidFill>
                          <a:latin typeface="+mn-lt"/>
                          <a:ea typeface="+mn-ea"/>
                          <a:cs typeface="+mn-cs"/>
                          <a:sym typeface="Arial"/>
                        </a:rPr>
                        <a:t>Nominal G</a:t>
                      </a:r>
                      <a:r>
                        <a:rPr lang="en-US" sz="100" b="0" i="0" u="none" strike="noStrike" cap="none" baseline="0" noProof="0" dirty="0">
                          <a:solidFill>
                            <a:schemeClr val="tx1"/>
                          </a:solidFill>
                          <a:latin typeface="+mn-lt"/>
                          <a:ea typeface="+mn-ea"/>
                          <a:cs typeface="+mn-cs"/>
                          <a:sym typeface="Arial"/>
                        </a:rPr>
                        <a:t> </a:t>
                      </a:r>
                      <a:r>
                        <a:rPr lang="en-US" sz="1400" b="0" i="0" u="none" strike="noStrike" cap="none" baseline="0" noProof="0" dirty="0">
                          <a:solidFill>
                            <a:schemeClr val="tx1"/>
                          </a:solidFill>
                          <a:latin typeface="+mn-lt"/>
                          <a:ea typeface="+mn-ea"/>
                          <a:cs typeface="+mn-cs"/>
                          <a:sym typeface="Arial"/>
                        </a:rPr>
                        <a:t>D</a:t>
                      </a:r>
                      <a:r>
                        <a:rPr lang="en-US" sz="100" b="0" i="0" u="none" strike="noStrike" cap="none" baseline="0" noProof="0" dirty="0">
                          <a:solidFill>
                            <a:schemeClr val="tx1"/>
                          </a:solidFill>
                          <a:latin typeface="+mn-lt"/>
                          <a:ea typeface="+mn-ea"/>
                          <a:cs typeface="+mn-cs"/>
                          <a:sym typeface="Arial"/>
                        </a:rPr>
                        <a:t> </a:t>
                      </a:r>
                      <a:r>
                        <a:rPr lang="en-US" sz="1400" b="0" i="0" u="none" strike="noStrike" cap="none" baseline="0" noProof="0" dirty="0">
                          <a:solidFill>
                            <a:schemeClr val="tx1"/>
                          </a:solidFill>
                          <a:latin typeface="+mn-lt"/>
                          <a:ea typeface="+mn-ea"/>
                          <a:cs typeface="+mn-cs"/>
                          <a:sym typeface="Arial"/>
                        </a:rPr>
                        <a:t>P</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$23,594 billion</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$25,744 billion</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639328"/>
                  </a:ext>
                </a:extLst>
              </a:tr>
              <a:tr h="332343">
                <a:tc>
                  <a:txBody>
                    <a:bodyPr/>
                    <a:lstStyle/>
                    <a:p>
                      <a:pPr algn="l"/>
                      <a:r>
                        <a:rPr lang="en-US" sz="1400" b="0" i="0" u="none" strike="noStrike" cap="none" baseline="0" noProof="0" dirty="0">
                          <a:solidFill>
                            <a:schemeClr val="tx1"/>
                          </a:solidFill>
                          <a:latin typeface="+mn-lt"/>
                          <a:ea typeface="+mn-ea"/>
                          <a:cs typeface="+mn-cs"/>
                          <a:sym typeface="Arial"/>
                        </a:rPr>
                        <a:t>Real G</a:t>
                      </a:r>
                      <a:r>
                        <a:rPr lang="en-US" sz="100" b="0" i="0" u="none" strike="noStrike" cap="none" baseline="0" noProof="0" dirty="0">
                          <a:solidFill>
                            <a:schemeClr val="tx1"/>
                          </a:solidFill>
                          <a:latin typeface="+mn-lt"/>
                          <a:ea typeface="+mn-ea"/>
                          <a:cs typeface="+mn-cs"/>
                          <a:sym typeface="Arial"/>
                        </a:rPr>
                        <a:t> </a:t>
                      </a:r>
                      <a:r>
                        <a:rPr lang="en-US" sz="1400" b="0" i="0" u="none" strike="noStrike" cap="none" baseline="0" noProof="0" dirty="0">
                          <a:solidFill>
                            <a:schemeClr val="tx1"/>
                          </a:solidFill>
                          <a:latin typeface="+mn-lt"/>
                          <a:ea typeface="+mn-ea"/>
                          <a:cs typeface="+mn-cs"/>
                          <a:sym typeface="Arial"/>
                        </a:rPr>
                        <a:t>D</a:t>
                      </a:r>
                      <a:r>
                        <a:rPr lang="en-US" sz="100" b="0" i="0" u="none" strike="noStrike" cap="none" baseline="0" noProof="0" dirty="0">
                          <a:solidFill>
                            <a:schemeClr val="tx1"/>
                          </a:solidFill>
                          <a:latin typeface="+mn-lt"/>
                          <a:ea typeface="+mn-ea"/>
                          <a:cs typeface="+mn-cs"/>
                          <a:sym typeface="Arial"/>
                        </a:rPr>
                        <a:t> </a:t>
                      </a:r>
                      <a:r>
                        <a:rPr lang="en-US" sz="1400" b="0" i="0" u="none" strike="noStrike" cap="none" baseline="0" noProof="0" dirty="0">
                          <a:solidFill>
                            <a:schemeClr val="tx1"/>
                          </a:solidFill>
                          <a:latin typeface="+mn-lt"/>
                          <a:ea typeface="+mn-ea"/>
                          <a:cs typeface="+mn-cs"/>
                          <a:sym typeface="Arial"/>
                        </a:rPr>
                        <a:t>P</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$21,408 billion</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$21,822 billion</a:t>
                      </a:r>
                      <a:endParaRPr lang="en-US" sz="14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327526"/>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069062540"/>
              </p:ext>
            </p:extLst>
          </p:nvPr>
        </p:nvGraphicFramePr>
        <p:xfrm>
          <a:off x="468313" y="2596973"/>
          <a:ext cx="8336052" cy="981605"/>
        </p:xfrm>
        <a:graphic>
          <a:graphicData uri="http://schemas.openxmlformats.org/drawingml/2006/table">
            <a:tbl>
              <a:tblPr firstRow="1" bandRow="1">
                <a:tableStyleId>{2D5ABB26-0587-4C30-8999-92F81FD0307C}</a:tableStyleId>
              </a:tblPr>
              <a:tblGrid>
                <a:gridCol w="3098976">
                  <a:extLst>
                    <a:ext uri="{9D8B030D-6E8A-4147-A177-3AD203B41FA5}">
                      <a16:colId xmlns:a16="http://schemas.microsoft.com/office/drawing/2014/main" val="907322742"/>
                    </a:ext>
                  </a:extLst>
                </a:gridCol>
                <a:gridCol w="2630311">
                  <a:extLst>
                    <a:ext uri="{9D8B030D-6E8A-4147-A177-3AD203B41FA5}">
                      <a16:colId xmlns:a16="http://schemas.microsoft.com/office/drawing/2014/main" val="3322246087"/>
                    </a:ext>
                  </a:extLst>
                </a:gridCol>
                <a:gridCol w="2606765">
                  <a:extLst>
                    <a:ext uri="{9D8B030D-6E8A-4147-A177-3AD203B41FA5}">
                      <a16:colId xmlns:a16="http://schemas.microsoft.com/office/drawing/2014/main" val="229126085"/>
                    </a:ext>
                  </a:extLst>
                </a:gridCol>
              </a:tblGrid>
              <a:tr h="281694">
                <a:tc>
                  <a:txBody>
                    <a:bodyPr/>
                    <a:lstStyle/>
                    <a:p>
                      <a:pPr algn="ctr"/>
                      <a:r>
                        <a:rPr lang="en-US" sz="1400" b="1" i="0" u="none" strike="noStrike" cap="none" baseline="0" noProof="0">
                          <a:solidFill>
                            <a:schemeClr val="tx1"/>
                          </a:solidFill>
                          <a:latin typeface="+mn-lt"/>
                          <a:ea typeface="+mn-ea"/>
                          <a:cs typeface="+mn-cs"/>
                          <a:sym typeface="Arial"/>
                        </a:rPr>
                        <a:t>Formula</a:t>
                      </a:r>
                      <a:endParaRPr lang="en-US" sz="1400" noProof="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a:solidFill>
                            <a:schemeClr val="tx1"/>
                          </a:solidFill>
                          <a:latin typeface="+mn-lt"/>
                          <a:ea typeface="+mn-ea"/>
                          <a:cs typeface="+mn-cs"/>
                          <a:sym typeface="Arial"/>
                        </a:rPr>
                        <a:t>Applied to 2021</a:t>
                      </a:r>
                      <a:endParaRPr lang="en-US" sz="1400" noProof="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i="0" u="none" strike="noStrike" cap="none" baseline="0" noProof="0">
                          <a:solidFill>
                            <a:schemeClr val="tx1"/>
                          </a:solidFill>
                          <a:latin typeface="+mn-lt"/>
                          <a:ea typeface="+mn-ea"/>
                          <a:cs typeface="+mn-cs"/>
                          <a:sym typeface="Arial"/>
                        </a:rPr>
                        <a:t>Applied to 2022 </a:t>
                      </a:r>
                      <a:endParaRPr lang="en-US" sz="1400" noProof="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462147"/>
                  </a:ext>
                </a:extLst>
              </a:tr>
              <a:tr h="676805">
                <a:tc>
                  <a:txBody>
                    <a:bodyPr/>
                    <a:lstStyle/>
                    <a:p>
                      <a:pPr algn="ctr"/>
                      <a:r>
                        <a:rPr lang="en-US" sz="100" noProof="0">
                          <a:solidFill>
                            <a:schemeClr val="tx1"/>
                          </a:solidFill>
                        </a:rPr>
                        <a:t>G D P deflator equals Nominal G D P over Real G D P all times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noProof="0">
                          <a:solidFill>
                            <a:schemeClr val="tx1"/>
                          </a:solidFill>
                        </a:rPr>
                        <a:t>21,433 billion dollars over 19,092 billion dollars all times 100 equals 112.3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noProof="0" dirty="0">
                          <a:solidFill>
                            <a:schemeClr val="tx1"/>
                          </a:solidFill>
                        </a:rPr>
                        <a:t>20,933 billion dollars over 18,423 billion dollars all times 100 equals 113.6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6312873"/>
                  </a:ext>
                </a:extLst>
              </a:tr>
            </a:tbl>
          </a:graphicData>
        </a:graphic>
      </p:graphicFrame>
      <p:graphicFrame>
        <p:nvGraphicFramePr>
          <p:cNvPr id="20" name="Object 19">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60442999"/>
              </p:ext>
            </p:extLst>
          </p:nvPr>
        </p:nvGraphicFramePr>
        <p:xfrm>
          <a:off x="527368" y="2988392"/>
          <a:ext cx="2939698" cy="534641"/>
        </p:xfrm>
        <a:graphic>
          <a:graphicData uri="http://schemas.openxmlformats.org/presentationml/2006/ole">
            <mc:AlternateContent xmlns:mc="http://schemas.openxmlformats.org/markup-compatibility/2006">
              <mc:Choice xmlns:v="urn:schemas-microsoft-com:vml" Requires="v">
                <p:oleObj name="Equation" r:id="rId2" imgW="2577960" imgH="469800" progId="Equation.DSMT4">
                  <p:embed/>
                </p:oleObj>
              </mc:Choice>
              <mc:Fallback>
                <p:oleObj name="Equation" r:id="rId2" imgW="2577960" imgH="469800" progId="Equation.DSMT4">
                  <p:embed/>
                  <p:pic>
                    <p:nvPicPr>
                      <p:cNvPr id="20" name="Object 19">
                        <a:extLst>
                          <a:ext uri="{C183D7F6-B498-43B3-948B-1728B52AA6E4}">
                            <adec:decorative xmlns:adec="http://schemas.microsoft.com/office/drawing/2017/decorative" val="1"/>
                          </a:ext>
                        </a:extLst>
                      </p:cNvPr>
                      <p:cNvPicPr/>
                      <p:nvPr/>
                    </p:nvPicPr>
                    <p:blipFill>
                      <a:blip r:embed="rId3"/>
                      <a:stretch>
                        <a:fillRect/>
                      </a:stretch>
                    </p:blipFill>
                    <p:spPr>
                      <a:xfrm>
                        <a:off x="527368" y="2988392"/>
                        <a:ext cx="2939698" cy="534641"/>
                      </a:xfrm>
                      <a:prstGeom prst="rect">
                        <a:avLst/>
                      </a:prstGeom>
                      <a:solidFill>
                        <a:schemeClr val="bg1"/>
                      </a:solidFill>
                    </p:spPr>
                  </p:pic>
                </p:oleObj>
              </mc:Fallback>
            </mc:AlternateContent>
          </a:graphicData>
        </a:graphic>
      </p:graphicFrame>
      <p:graphicFrame>
        <p:nvGraphicFramePr>
          <p:cNvPr id="15" name="Object 14">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003570364"/>
              </p:ext>
            </p:extLst>
          </p:nvPr>
        </p:nvGraphicFramePr>
        <p:xfrm>
          <a:off x="3660317" y="2960565"/>
          <a:ext cx="2374900" cy="534988"/>
        </p:xfrm>
        <a:graphic>
          <a:graphicData uri="http://schemas.openxmlformats.org/presentationml/2006/ole">
            <mc:AlternateContent xmlns:mc="http://schemas.openxmlformats.org/markup-compatibility/2006">
              <mc:Choice xmlns:v="urn:schemas-microsoft-com:vml" Requires="v">
                <p:oleObj name="Equation" r:id="rId4" imgW="2082600" imgH="469800" progId="Equation.DSMT4">
                  <p:embed/>
                </p:oleObj>
              </mc:Choice>
              <mc:Fallback>
                <p:oleObj name="Equation" r:id="rId4" imgW="2082600" imgH="469800" progId="Equation.DSMT4">
                  <p:embed/>
                  <p:pic>
                    <p:nvPicPr>
                      <p:cNvPr id="15" name="Object 14">
                        <a:extLst>
                          <a:ext uri="{C183D7F6-B498-43B3-948B-1728B52AA6E4}">
                            <adec:decorative xmlns:adec="http://schemas.microsoft.com/office/drawing/2017/decorative" val="1"/>
                          </a:ext>
                        </a:extLst>
                      </p:cNvPr>
                      <p:cNvPicPr/>
                      <p:nvPr/>
                    </p:nvPicPr>
                    <p:blipFill>
                      <a:blip r:embed="rId5"/>
                      <a:stretch>
                        <a:fillRect/>
                      </a:stretch>
                    </p:blipFill>
                    <p:spPr>
                      <a:xfrm>
                        <a:off x="3660317" y="2960565"/>
                        <a:ext cx="2374900" cy="534988"/>
                      </a:xfrm>
                      <a:prstGeom prst="rect">
                        <a:avLst/>
                      </a:prstGeom>
                      <a:solidFill>
                        <a:schemeClr val="bg1"/>
                      </a:solidFill>
                    </p:spPr>
                  </p:pic>
                </p:oleObj>
              </mc:Fallback>
            </mc:AlternateContent>
          </a:graphicData>
        </a:graphic>
      </p:graphicFrame>
      <p:graphicFrame>
        <p:nvGraphicFramePr>
          <p:cNvPr id="16" name="Object 15">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752517786"/>
              </p:ext>
            </p:extLst>
          </p:nvPr>
        </p:nvGraphicFramePr>
        <p:xfrm>
          <a:off x="6311900" y="2960565"/>
          <a:ext cx="2374900" cy="534988"/>
        </p:xfrm>
        <a:graphic>
          <a:graphicData uri="http://schemas.openxmlformats.org/presentationml/2006/ole">
            <mc:AlternateContent xmlns:mc="http://schemas.openxmlformats.org/markup-compatibility/2006">
              <mc:Choice xmlns:v="urn:schemas-microsoft-com:vml" Requires="v">
                <p:oleObj name="Equation" r:id="rId6" imgW="2082600" imgH="469800" progId="Equation.DSMT4">
                  <p:embed/>
                </p:oleObj>
              </mc:Choice>
              <mc:Fallback>
                <p:oleObj name="Equation" r:id="rId6" imgW="2082600" imgH="469800" progId="Equation.DSMT4">
                  <p:embed/>
                  <p:pic>
                    <p:nvPicPr>
                      <p:cNvPr id="16" name="Object 15">
                        <a:extLst>
                          <a:ext uri="{C183D7F6-B498-43B3-948B-1728B52AA6E4}">
                            <adec:decorative xmlns:adec="http://schemas.microsoft.com/office/drawing/2017/decorative" val="1"/>
                          </a:ext>
                        </a:extLst>
                      </p:cNvPr>
                      <p:cNvPicPr/>
                      <p:nvPr/>
                    </p:nvPicPr>
                    <p:blipFill>
                      <a:blip r:embed="rId7"/>
                      <a:stretch>
                        <a:fillRect/>
                      </a:stretch>
                    </p:blipFill>
                    <p:spPr>
                      <a:xfrm>
                        <a:off x="6311900" y="2960565"/>
                        <a:ext cx="2374900" cy="534988"/>
                      </a:xfrm>
                      <a:prstGeom prst="rect">
                        <a:avLst/>
                      </a:prstGeom>
                      <a:solidFill>
                        <a:schemeClr val="bg1"/>
                      </a:solidFill>
                    </p:spPr>
                  </p:pic>
                </p:oleObj>
              </mc:Fallback>
            </mc:AlternateContent>
          </a:graphicData>
        </a:graphic>
      </p:graphicFrame>
      <p:sp>
        <p:nvSpPr>
          <p:cNvPr id="6" name="Content Placeholder 5"/>
          <p:cNvSpPr>
            <a:spLocks noGrp="1"/>
          </p:cNvSpPr>
          <p:nvPr>
            <p:ph sz="quarter" idx="15"/>
          </p:nvPr>
        </p:nvSpPr>
        <p:spPr>
          <a:xfrm>
            <a:off x="457200" y="3910545"/>
            <a:ext cx="8347165" cy="932388"/>
          </a:xfrm>
        </p:spPr>
        <p:txBody>
          <a:bodyPr lIns="0" tIns="0" rIns="0" bIns="0"/>
          <a:lstStyle/>
          <a:p>
            <a:pPr marL="0" lvl="0" indent="0">
              <a:spcBef>
                <a:spcPts val="600"/>
              </a:spcBef>
              <a:buSzPts val="2000"/>
              <a:buNone/>
            </a:pPr>
            <a:r>
              <a:rPr lang="en-US" sz="1600" dirty="0"/>
              <a:t>The first table gives nominal and real G</a:t>
            </a:r>
            <a:r>
              <a:rPr lang="en-US" sz="100" dirty="0"/>
              <a:t> </a:t>
            </a:r>
            <a:r>
              <a:rPr lang="en-US" sz="1600" dirty="0"/>
              <a:t>D</a:t>
            </a:r>
            <a:r>
              <a:rPr lang="en-US" sz="100" dirty="0"/>
              <a:t> </a:t>
            </a:r>
            <a:r>
              <a:rPr lang="en-US" sz="1600" dirty="0"/>
              <a:t>P for 2021 and 2022.</a:t>
            </a:r>
          </a:p>
          <a:p>
            <a:pPr marL="0" lvl="0" indent="0">
              <a:spcBef>
                <a:spcPts val="600"/>
              </a:spcBef>
              <a:buSzPts val="2000"/>
              <a:buNone/>
            </a:pPr>
            <a:r>
              <a:rPr lang="en-US" sz="1600" dirty="0"/>
              <a:t>We can use this to calculate the G</a:t>
            </a:r>
            <a:r>
              <a:rPr lang="en-US" sz="100" dirty="0"/>
              <a:t> </a:t>
            </a:r>
            <a:r>
              <a:rPr lang="en-US" sz="1600" dirty="0"/>
              <a:t>D</a:t>
            </a:r>
            <a:r>
              <a:rPr lang="en-US" sz="100" dirty="0"/>
              <a:t> </a:t>
            </a:r>
            <a:r>
              <a:rPr lang="en-US" sz="1600" dirty="0"/>
              <a:t>P deflator in each year.</a:t>
            </a:r>
          </a:p>
          <a:p>
            <a:pPr marL="255600" lvl="0">
              <a:spcBef>
                <a:spcPts val="600"/>
              </a:spcBef>
              <a:buSzPts val="2000"/>
            </a:pPr>
            <a:r>
              <a:rPr lang="en-US" sz="1600" dirty="0"/>
              <a:t>The G</a:t>
            </a:r>
            <a:r>
              <a:rPr lang="en-US" sz="100" dirty="0"/>
              <a:t> </a:t>
            </a:r>
            <a:r>
              <a:rPr lang="en-US" sz="1600" dirty="0"/>
              <a:t>D</a:t>
            </a:r>
            <a:r>
              <a:rPr lang="en-US" sz="100" dirty="0"/>
              <a:t> </a:t>
            </a:r>
            <a:r>
              <a:rPr lang="en-US" sz="1600" dirty="0"/>
              <a:t>P deflator increased from 110.2 to 118.0:</a:t>
            </a:r>
          </a:p>
        </p:txBody>
      </p:sp>
      <p:graphicFrame>
        <p:nvGraphicFramePr>
          <p:cNvPr id="17" name="Object 16" descr="left parenthesis start fraction 118.0 minus 110.2 over 110.2 end fraction right parenthesis times 100 = 7.1%">
            <a:extLs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923068989"/>
              </p:ext>
            </p:extLst>
          </p:nvPr>
        </p:nvGraphicFramePr>
        <p:xfrm>
          <a:off x="3213941" y="4999430"/>
          <a:ext cx="2716118" cy="612759"/>
        </p:xfrm>
        <a:graphic>
          <a:graphicData uri="http://schemas.openxmlformats.org/presentationml/2006/ole">
            <mc:AlternateContent xmlns:mc="http://schemas.openxmlformats.org/markup-compatibility/2006">
              <mc:Choice xmlns:v="urn:schemas-microsoft-com:vml" Requires="v">
                <p:oleObj name="Equation" r:id="rId8" imgW="1968480" imgH="444240" progId="Equation.DSMT4">
                  <p:embed/>
                </p:oleObj>
              </mc:Choice>
              <mc:Fallback>
                <p:oleObj name="Equation" r:id="rId8" imgW="1968480" imgH="444240" progId="Equation.DSMT4">
                  <p:embed/>
                  <p:pic>
                    <p:nvPicPr>
                      <p:cNvPr id="17" name="Object 16" descr="left parenthesis start fraction 118.0 minus 110.2 over 110.2 end fraction right parenthesis times 100 = 7.1%">
                        <a:extLst>
                          <a:ext uri="{C183D7F6-B498-43B3-948B-1728B52AA6E4}">
                            <adec:decorative xmlns:adec="http://schemas.microsoft.com/office/drawing/2017/decorative" val="0"/>
                          </a:ext>
                        </a:extLst>
                      </p:cNvPr>
                      <p:cNvPicPr/>
                      <p:nvPr/>
                    </p:nvPicPr>
                    <p:blipFill>
                      <a:blip r:embed="rId9"/>
                      <a:stretch>
                        <a:fillRect/>
                      </a:stretch>
                    </p:blipFill>
                    <p:spPr>
                      <a:xfrm>
                        <a:off x="3213941" y="4999430"/>
                        <a:ext cx="2716118" cy="612759"/>
                      </a:xfrm>
                      <a:prstGeom prst="rect">
                        <a:avLst/>
                      </a:prstGeom>
                      <a:solidFill>
                        <a:schemeClr val="bg1"/>
                      </a:solidFill>
                    </p:spPr>
                  </p:pic>
                </p:oleObj>
              </mc:Fallback>
            </mc:AlternateContent>
          </a:graphicData>
        </a:graphic>
      </p:graphicFrame>
      <p:sp>
        <p:nvSpPr>
          <p:cNvPr id="7" name="Content Placeholder 6"/>
          <p:cNvSpPr>
            <a:spLocks noGrp="1"/>
          </p:cNvSpPr>
          <p:nvPr>
            <p:ph sz="quarter" idx="16"/>
          </p:nvPr>
        </p:nvSpPr>
        <p:spPr>
          <a:xfrm>
            <a:off x="457200" y="5752883"/>
            <a:ext cx="8133644" cy="559658"/>
          </a:xfrm>
        </p:spPr>
        <p:txBody>
          <a:bodyPr lIns="0" tIns="0" rIns="0" bIns="0"/>
          <a:lstStyle/>
          <a:p>
            <a:pPr marL="0" lvl="0" indent="0">
              <a:spcBef>
                <a:spcPts val="0"/>
              </a:spcBef>
              <a:buSzPts val="2000"/>
              <a:buNone/>
            </a:pPr>
            <a:r>
              <a:rPr lang="en-US" sz="1600" dirty="0">
                <a:solidFill>
                  <a:schemeClr val="tx1"/>
                </a:solidFill>
              </a:rPr>
              <a:t>So, we can say the price level rose by 7.1 percent over this period: this inflation rate was the highest the United States had experienced since 1981.</a:t>
            </a:r>
          </a:p>
        </p:txBody>
      </p:sp>
    </p:spTree>
    <p:extLst>
      <p:ext uri="{BB962C8B-B14F-4D97-AF65-F5344CB8AC3E}">
        <p14:creationId xmlns:p14="http://schemas.microsoft.com/office/powerpoint/2010/main" val="76964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500"/>
                                        <p:tgtEl>
                                          <p:spTgt spid="6">
                                            <p:txEl>
                                              <p:pRg st="2" end="2"/>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8.4 Other Measures of Total Production and Total Income</a:t>
            </a:r>
            <a:endParaRPr lang="en-IN" sz="3200" dirty="0"/>
          </a:p>
        </p:txBody>
      </p:sp>
      <p:sp>
        <p:nvSpPr>
          <p:cNvPr id="4" name="Content Placeholder 3"/>
          <p:cNvSpPr>
            <a:spLocks noGrp="1"/>
          </p:cNvSpPr>
          <p:nvPr>
            <p:ph sz="quarter" idx="13"/>
          </p:nvPr>
        </p:nvSpPr>
        <p:spPr>
          <a:xfrm>
            <a:off x="457200" y="1557339"/>
            <a:ext cx="7867650" cy="485218"/>
          </a:xfrm>
        </p:spPr>
        <p:txBody>
          <a:bodyPr/>
          <a:lstStyle/>
          <a:p>
            <a:pPr marL="0" lvl="0" indent="0">
              <a:spcBef>
                <a:spcPts val="0"/>
              </a:spcBef>
              <a:buSzPts val="1600"/>
              <a:buNone/>
            </a:pPr>
            <a:r>
              <a:rPr lang="en-US" sz="2000" b="1" dirty="0">
                <a:solidFill>
                  <a:schemeClr val="tx1"/>
                </a:solidFill>
              </a:rPr>
              <a:t>Describe other measures of total production and total income.</a:t>
            </a:r>
          </a:p>
        </p:txBody>
      </p:sp>
      <p:sp>
        <p:nvSpPr>
          <p:cNvPr id="5" name="Content Placeholder 4"/>
          <p:cNvSpPr>
            <a:spLocks noGrp="1"/>
          </p:cNvSpPr>
          <p:nvPr>
            <p:ph sz="quarter" idx="14"/>
          </p:nvPr>
        </p:nvSpPr>
        <p:spPr>
          <a:xfrm>
            <a:off x="457200" y="2149433"/>
            <a:ext cx="8176161" cy="4085111"/>
          </a:xfrm>
        </p:spPr>
        <p:txBody>
          <a:bodyPr/>
          <a:lstStyle/>
          <a:p>
            <a:pPr marL="0" lvl="0" indent="0">
              <a:buSzPts val="2000"/>
              <a:buNone/>
            </a:pPr>
            <a:r>
              <a:rPr lang="en-US" sz="1800" dirty="0">
                <a:solidFill>
                  <a:schemeClr val="tx1"/>
                </a:solidFill>
              </a:rPr>
              <a:t>Each quarter, the B</a:t>
            </a:r>
            <a:r>
              <a:rPr lang="en-US" sz="100" dirty="0">
                <a:solidFill>
                  <a:schemeClr val="tx1"/>
                </a:solidFill>
              </a:rPr>
              <a:t> </a:t>
            </a:r>
            <a:r>
              <a:rPr lang="en-US" sz="1800" dirty="0">
                <a:solidFill>
                  <a:schemeClr val="tx1"/>
                </a:solidFill>
              </a:rPr>
              <a:t>E</a:t>
            </a:r>
            <a:r>
              <a:rPr lang="en-US" sz="100" dirty="0">
                <a:solidFill>
                  <a:schemeClr val="tx1"/>
                </a:solidFill>
              </a:rPr>
              <a:t> </a:t>
            </a:r>
            <a:r>
              <a:rPr lang="en-US" sz="1800" dirty="0">
                <a:solidFill>
                  <a:schemeClr val="tx1"/>
                </a:solidFill>
              </a:rPr>
              <a:t>A publishes the </a:t>
            </a:r>
            <a:r>
              <a:rPr lang="en-US" sz="1800" b="1" dirty="0">
                <a:solidFill>
                  <a:schemeClr val="tx1"/>
                </a:solidFill>
              </a:rPr>
              <a:t>National Income and Product Accounts (N</a:t>
            </a:r>
            <a:r>
              <a:rPr lang="en-US" sz="100" b="1" dirty="0">
                <a:solidFill>
                  <a:schemeClr val="tx1"/>
                </a:solidFill>
              </a:rPr>
              <a:t> </a:t>
            </a:r>
            <a:r>
              <a:rPr lang="en-US" sz="1800" b="1" dirty="0">
                <a:solidFill>
                  <a:schemeClr val="tx1"/>
                </a:solidFill>
              </a:rPr>
              <a:t>I</a:t>
            </a:r>
            <a:r>
              <a:rPr lang="en-US" sz="100" b="1" dirty="0">
                <a:solidFill>
                  <a:schemeClr val="tx1"/>
                </a:solidFill>
              </a:rPr>
              <a:t> </a:t>
            </a:r>
            <a:r>
              <a:rPr lang="en-US" sz="1800" b="1" dirty="0">
                <a:solidFill>
                  <a:schemeClr val="tx1"/>
                </a:solidFill>
              </a:rPr>
              <a:t>P</a:t>
            </a:r>
            <a:r>
              <a:rPr lang="en-US" sz="100" b="1" dirty="0">
                <a:solidFill>
                  <a:schemeClr val="tx1"/>
                </a:solidFill>
              </a:rPr>
              <a:t> </a:t>
            </a:r>
            <a:r>
              <a:rPr lang="en-US" sz="1800" b="1" dirty="0">
                <a:solidFill>
                  <a:schemeClr val="tx1"/>
                </a:solidFill>
              </a:rPr>
              <a:t>A)</a:t>
            </a:r>
            <a:r>
              <a:rPr lang="en-US" sz="1800" dirty="0">
                <a:solidFill>
                  <a:schemeClr val="tx1"/>
                </a:solidFill>
              </a:rPr>
              <a:t> tables. These include G</a:t>
            </a:r>
            <a:r>
              <a:rPr lang="en-US" sz="100" dirty="0">
                <a:solidFill>
                  <a:schemeClr val="tx1"/>
                </a:solidFill>
              </a:rPr>
              <a:t> </a:t>
            </a:r>
            <a:r>
              <a:rPr lang="en-US" sz="1800" dirty="0">
                <a:solidFill>
                  <a:schemeClr val="tx1"/>
                </a:solidFill>
              </a:rPr>
              <a:t>D</a:t>
            </a:r>
            <a:r>
              <a:rPr lang="en-US" sz="100" dirty="0">
                <a:solidFill>
                  <a:schemeClr val="tx1"/>
                </a:solidFill>
              </a:rPr>
              <a:t> </a:t>
            </a:r>
            <a:r>
              <a:rPr lang="en-US" sz="1800" dirty="0">
                <a:solidFill>
                  <a:schemeClr val="tx1"/>
                </a:solidFill>
              </a:rPr>
              <a:t>P computations but also:</a:t>
            </a:r>
          </a:p>
          <a:p>
            <a:pPr marL="255600" lvl="0">
              <a:buSzPts val="2000"/>
            </a:pPr>
            <a:r>
              <a:rPr lang="en-US" sz="1800" b="1" dirty="0">
                <a:solidFill>
                  <a:schemeClr val="tx1"/>
                </a:solidFill>
              </a:rPr>
              <a:t>Gross national product (G</a:t>
            </a:r>
            <a:r>
              <a:rPr lang="en-US" sz="100" b="1" dirty="0">
                <a:solidFill>
                  <a:schemeClr val="tx1"/>
                </a:solidFill>
              </a:rPr>
              <a:t> </a:t>
            </a:r>
            <a:r>
              <a:rPr lang="en-US" sz="1800" b="1" dirty="0">
                <a:solidFill>
                  <a:schemeClr val="tx1"/>
                </a:solidFill>
              </a:rPr>
              <a:t>N</a:t>
            </a:r>
            <a:r>
              <a:rPr lang="en-US" sz="100" b="1" dirty="0">
                <a:solidFill>
                  <a:schemeClr val="tx1"/>
                </a:solidFill>
              </a:rPr>
              <a:t> </a:t>
            </a:r>
            <a:r>
              <a:rPr lang="en-US" sz="1800" b="1" dirty="0">
                <a:solidFill>
                  <a:schemeClr val="tx1"/>
                </a:solidFill>
              </a:rPr>
              <a:t>P):</a:t>
            </a:r>
            <a:r>
              <a:rPr lang="en-US" sz="1800" i="1" dirty="0">
                <a:solidFill>
                  <a:schemeClr val="tx1"/>
                </a:solidFill>
              </a:rPr>
              <a:t> </a:t>
            </a:r>
            <a:r>
              <a:rPr lang="en-US" sz="1800" dirty="0">
                <a:solidFill>
                  <a:schemeClr val="tx1"/>
                </a:solidFill>
              </a:rPr>
              <a:t>Production performed by citizens of a nation, including overseas production.</a:t>
            </a:r>
          </a:p>
          <a:p>
            <a:pPr marL="255600" lvl="0">
              <a:buSzPts val="2000"/>
            </a:pPr>
            <a:r>
              <a:rPr lang="en-US" sz="1800" b="1" dirty="0">
                <a:solidFill>
                  <a:schemeClr val="tx1"/>
                </a:solidFill>
              </a:rPr>
              <a:t>National income</a:t>
            </a:r>
            <a:r>
              <a:rPr lang="en-US" sz="1800" dirty="0">
                <a:solidFill>
                  <a:schemeClr val="tx1"/>
                </a:solidFill>
              </a:rPr>
              <a:t>: G</a:t>
            </a:r>
            <a:r>
              <a:rPr lang="en-US" sz="100" dirty="0">
                <a:solidFill>
                  <a:schemeClr val="tx1"/>
                </a:solidFill>
              </a:rPr>
              <a:t> </a:t>
            </a:r>
            <a:r>
              <a:rPr lang="en-US" sz="1800" dirty="0">
                <a:solidFill>
                  <a:schemeClr val="tx1"/>
                </a:solidFill>
              </a:rPr>
              <a:t>D</a:t>
            </a:r>
            <a:r>
              <a:rPr lang="en-US" sz="100" dirty="0">
                <a:solidFill>
                  <a:schemeClr val="tx1"/>
                </a:solidFill>
              </a:rPr>
              <a:t> </a:t>
            </a:r>
            <a:r>
              <a:rPr lang="en-US" sz="1800" dirty="0">
                <a:solidFill>
                  <a:schemeClr val="tx1"/>
                </a:solidFill>
              </a:rPr>
              <a:t>P minus the </a:t>
            </a:r>
            <a:r>
              <a:rPr lang="en-US" sz="1800" b="1" dirty="0">
                <a:solidFill>
                  <a:schemeClr val="tx1"/>
                </a:solidFill>
              </a:rPr>
              <a:t>consumption of fixed capital</a:t>
            </a:r>
            <a:r>
              <a:rPr lang="en-US" sz="1800" dirty="0">
                <a:solidFill>
                  <a:schemeClr val="tx1"/>
                </a:solidFill>
              </a:rPr>
              <a:t>; that is, G</a:t>
            </a:r>
            <a:r>
              <a:rPr lang="en-US" sz="100" dirty="0">
                <a:solidFill>
                  <a:schemeClr val="tx1"/>
                </a:solidFill>
              </a:rPr>
              <a:t> </a:t>
            </a:r>
            <a:r>
              <a:rPr lang="en-US" sz="1800" dirty="0">
                <a:solidFill>
                  <a:schemeClr val="tx1"/>
                </a:solidFill>
              </a:rPr>
              <a:t>D</a:t>
            </a:r>
            <a:r>
              <a:rPr lang="en-US" sz="100" dirty="0">
                <a:solidFill>
                  <a:schemeClr val="tx1"/>
                </a:solidFill>
              </a:rPr>
              <a:t> </a:t>
            </a:r>
            <a:r>
              <a:rPr lang="en-US" sz="1800" dirty="0">
                <a:solidFill>
                  <a:schemeClr val="tx1"/>
                </a:solidFill>
              </a:rPr>
              <a:t>P minus depreciation.</a:t>
            </a:r>
            <a:endParaRPr lang="en-US" sz="1800" i="1" dirty="0">
              <a:solidFill>
                <a:schemeClr val="tx1"/>
              </a:solidFill>
            </a:endParaRPr>
          </a:p>
          <a:p>
            <a:pPr marL="255600" lvl="0">
              <a:buSzPts val="2000"/>
            </a:pPr>
            <a:r>
              <a:rPr lang="en-US" sz="1800" b="1" dirty="0">
                <a:solidFill>
                  <a:schemeClr val="tx1"/>
                </a:solidFill>
              </a:rPr>
              <a:t>Personal income</a:t>
            </a:r>
            <a:r>
              <a:rPr lang="en-US" sz="1800" dirty="0">
                <a:solidFill>
                  <a:schemeClr val="tx1"/>
                </a:solidFill>
              </a:rPr>
              <a:t>: Income received by households; includes transfer payments but excludes firms’ retained earnings.</a:t>
            </a:r>
          </a:p>
          <a:p>
            <a:pPr marL="255600" lvl="0">
              <a:buSzPts val="2000"/>
            </a:pPr>
            <a:r>
              <a:rPr lang="en-US" sz="1800" b="1" dirty="0">
                <a:solidFill>
                  <a:schemeClr val="tx1"/>
                </a:solidFill>
              </a:rPr>
              <a:t>Disposable personal income</a:t>
            </a:r>
            <a:r>
              <a:rPr lang="en-US" sz="1800" dirty="0">
                <a:solidFill>
                  <a:schemeClr val="tx1"/>
                </a:solidFill>
              </a:rPr>
              <a:t>: Personal income minus personal tax payments; this measures the amount that households are able to spend or save.</a:t>
            </a:r>
          </a:p>
        </p:txBody>
      </p:sp>
    </p:spTree>
    <p:extLst>
      <p:ext uri="{BB962C8B-B14F-4D97-AF65-F5344CB8AC3E}">
        <p14:creationId xmlns:p14="http://schemas.microsoft.com/office/powerpoint/2010/main" val="20427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200" dirty="0"/>
              <a:t>Figure 8.4 Measures of Total Production and Total Income, 2022</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2059920296"/>
              </p:ext>
            </p:extLst>
          </p:nvPr>
        </p:nvGraphicFramePr>
        <p:xfrm>
          <a:off x="468313" y="1584298"/>
          <a:ext cx="3505810" cy="2372360"/>
        </p:xfrm>
        <a:graphic>
          <a:graphicData uri="http://schemas.openxmlformats.org/drawingml/2006/table">
            <a:tbl>
              <a:tblPr firstRow="1" bandRow="1">
                <a:tableStyleId>{2D5ABB26-0587-4C30-8999-92F81FD0307C}</a:tableStyleId>
              </a:tblPr>
              <a:tblGrid>
                <a:gridCol w="1733261">
                  <a:extLst>
                    <a:ext uri="{9D8B030D-6E8A-4147-A177-3AD203B41FA5}">
                      <a16:colId xmlns:a16="http://schemas.microsoft.com/office/drawing/2014/main" val="3527164724"/>
                    </a:ext>
                  </a:extLst>
                </a:gridCol>
                <a:gridCol w="1772549">
                  <a:extLst>
                    <a:ext uri="{9D8B030D-6E8A-4147-A177-3AD203B41FA5}">
                      <a16:colId xmlns:a16="http://schemas.microsoft.com/office/drawing/2014/main" val="2009176740"/>
                    </a:ext>
                  </a:extLst>
                </a:gridCol>
              </a:tblGrid>
              <a:tr h="370840">
                <a:tc>
                  <a:txBody>
                    <a:bodyPr/>
                    <a:lstStyle/>
                    <a:p>
                      <a:pPr algn="ctr"/>
                      <a:r>
                        <a:rPr lang="en-US" b="1" dirty="0"/>
                        <a:t>Measure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Billions</a:t>
                      </a:r>
                      <a:r>
                        <a:rPr lang="en-US" b="1" baseline="0" dirty="0"/>
                        <a:t> of Dollars</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150367"/>
                  </a:ext>
                </a:extLst>
              </a:tr>
              <a:tr h="370840">
                <a:tc>
                  <a:txBody>
                    <a:bodyPr/>
                    <a:lstStyle/>
                    <a:p>
                      <a:r>
                        <a:rPr lang="en-US" dirty="0"/>
                        <a:t>G</a:t>
                      </a:r>
                      <a:r>
                        <a:rPr lang="en-US" sz="100" dirty="0"/>
                        <a:t> </a:t>
                      </a:r>
                      <a:r>
                        <a:rPr lang="en-US" dirty="0"/>
                        <a:t>D</a:t>
                      </a:r>
                      <a:r>
                        <a:rPr lang="en-US" sz="100" dirty="0"/>
                        <a:t> </a:t>
                      </a: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$25,744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083546"/>
                  </a:ext>
                </a:extLst>
              </a:tr>
              <a:tr h="370840">
                <a:tc>
                  <a:txBody>
                    <a:bodyPr/>
                    <a:lstStyle/>
                    <a:p>
                      <a:r>
                        <a:rPr lang="en-US" dirty="0"/>
                        <a:t>G</a:t>
                      </a:r>
                      <a:r>
                        <a:rPr lang="en-US" sz="100" dirty="0"/>
                        <a:t> </a:t>
                      </a:r>
                      <a:r>
                        <a:rPr lang="en-US" dirty="0"/>
                        <a:t>N</a:t>
                      </a:r>
                      <a:r>
                        <a:rPr lang="en-US" sz="100" dirty="0"/>
                        <a:t> </a:t>
                      </a: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25,926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6099385"/>
                  </a:ext>
                </a:extLst>
              </a:tr>
              <a:tr h="370840">
                <a:tc>
                  <a:txBody>
                    <a:bodyPr/>
                    <a:lstStyle/>
                    <a:p>
                      <a:r>
                        <a:rPr lang="en-US" dirty="0"/>
                        <a:t>National income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21,678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2438148"/>
                  </a:ext>
                </a:extLst>
              </a:tr>
              <a:tr h="370840">
                <a:tc>
                  <a:txBody>
                    <a:bodyPr/>
                    <a:lstStyle/>
                    <a:p>
                      <a:r>
                        <a:rPr lang="en-US" dirty="0"/>
                        <a:t>Personal income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21,841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3351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Disposable personal income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18,703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102196"/>
                  </a:ext>
                </a:extLst>
              </a:tr>
            </a:tbl>
          </a:graphicData>
        </a:graphic>
      </p:graphicFrame>
      <p:pic>
        <p:nvPicPr>
          <p:cNvPr id="7" name="Picture 6" descr="A bar graph depict the measures of total production and total income in 2022. For long description in Notes pane, press F6.">
            <a:extLst>
              <a:ext uri="{FF2B5EF4-FFF2-40B4-BE49-F238E27FC236}">
                <a16:creationId xmlns:a16="http://schemas.microsoft.com/office/drawing/2014/main" id="{0103BEDE-D2C6-604E-2287-AF1AE75CCAEF}"/>
              </a:ext>
            </a:extLst>
          </p:cNvPr>
          <p:cNvPicPr>
            <a:picLocks noChangeAspect="1"/>
          </p:cNvPicPr>
          <p:nvPr/>
        </p:nvPicPr>
        <p:blipFill rotWithShape="1">
          <a:blip r:embed="rId3"/>
          <a:srcRect l="36663"/>
          <a:stretch/>
        </p:blipFill>
        <p:spPr>
          <a:xfrm>
            <a:off x="4412361" y="1599538"/>
            <a:ext cx="3924951" cy="2996146"/>
          </a:xfrm>
          <a:prstGeom prst="rect">
            <a:avLst/>
          </a:prstGeom>
        </p:spPr>
      </p:pic>
      <p:sp>
        <p:nvSpPr>
          <p:cNvPr id="6" name="Content Placeholder 5"/>
          <p:cNvSpPr>
            <a:spLocks noGrp="1"/>
          </p:cNvSpPr>
          <p:nvPr>
            <p:ph sz="quarter" idx="15"/>
          </p:nvPr>
        </p:nvSpPr>
        <p:spPr>
          <a:xfrm>
            <a:off x="457200" y="4729147"/>
            <a:ext cx="8229600" cy="1508141"/>
          </a:xfrm>
        </p:spPr>
        <p:txBody>
          <a:bodyPr/>
          <a:lstStyle/>
          <a:p>
            <a:pPr marL="0" lvl="0" indent="0">
              <a:spcBef>
                <a:spcPts val="600"/>
              </a:spcBef>
              <a:buSzPts val="2000"/>
              <a:buNone/>
            </a:pPr>
            <a:r>
              <a:rPr lang="en-US" sz="1600" dirty="0"/>
              <a:t>The table and graph show the various measures of the national income accounts for the United States in 2022.</a:t>
            </a:r>
          </a:p>
          <a:p>
            <a:pPr marL="255600">
              <a:spcBef>
                <a:spcPts val="600"/>
              </a:spcBef>
            </a:pPr>
            <a:r>
              <a:rPr lang="en-US" sz="1600" dirty="0"/>
              <a:t>National income must be smaller than G</a:t>
            </a:r>
            <a:r>
              <a:rPr lang="en-US" sz="100" dirty="0"/>
              <a:t> </a:t>
            </a:r>
            <a:r>
              <a:rPr lang="en-US" sz="1600" dirty="0"/>
              <a:t>D</a:t>
            </a:r>
            <a:r>
              <a:rPr lang="en-US" sz="100" dirty="0"/>
              <a:t> </a:t>
            </a:r>
            <a:r>
              <a:rPr lang="en-US" sz="1600" dirty="0"/>
              <a:t>P, since it is just G</a:t>
            </a:r>
            <a:r>
              <a:rPr lang="en-US" sz="100" dirty="0"/>
              <a:t> </a:t>
            </a:r>
            <a:r>
              <a:rPr lang="en-US" sz="1600" dirty="0"/>
              <a:t>D</a:t>
            </a:r>
            <a:r>
              <a:rPr lang="en-US" sz="100" dirty="0"/>
              <a:t> </a:t>
            </a:r>
            <a:r>
              <a:rPr lang="en-US" sz="1600" dirty="0"/>
              <a:t>P minus depreciation.</a:t>
            </a:r>
          </a:p>
          <a:p>
            <a:pPr marL="255600">
              <a:spcBef>
                <a:spcPts val="600"/>
              </a:spcBef>
            </a:pPr>
            <a:r>
              <a:rPr lang="en-US" sz="1600" dirty="0"/>
              <a:t>Similarly, disposable personal income must be less than personal income, since it is just personal income minus taxes.</a:t>
            </a:r>
          </a:p>
        </p:txBody>
      </p:sp>
    </p:spTree>
    <p:extLst>
      <p:ext uri="{BB962C8B-B14F-4D97-AF65-F5344CB8AC3E}">
        <p14:creationId xmlns:p14="http://schemas.microsoft.com/office/powerpoint/2010/main" val="224547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343"/>
            <a:ext cx="8229600" cy="1134458"/>
          </a:xfrm>
        </p:spPr>
        <p:txBody>
          <a:bodyPr/>
          <a:lstStyle/>
          <a:p>
            <a:r>
              <a:rPr lang="en-US" sz="3200" dirty="0"/>
              <a:t>Figure 8.5 The Division of Income, 2020</a:t>
            </a:r>
            <a:endParaRPr lang="en-IN" sz="3200" dirty="0"/>
          </a:p>
        </p:txBody>
      </p:sp>
      <p:pic>
        <p:nvPicPr>
          <p:cNvPr id="8" name="Picture 7" descr="A table and a circle graph depict the division of income in 2022. For long description in Notes pane, press F6.&#10;">
            <a:extLst>
              <a:ext uri="{FF2B5EF4-FFF2-40B4-BE49-F238E27FC236}">
                <a16:creationId xmlns:a16="http://schemas.microsoft.com/office/drawing/2014/main" id="{4A440833-0331-9580-367E-8AF0FD1367F4}"/>
              </a:ext>
            </a:extLst>
          </p:cNvPr>
          <p:cNvPicPr>
            <a:picLocks noChangeAspect="1"/>
          </p:cNvPicPr>
          <p:nvPr/>
        </p:nvPicPr>
        <p:blipFill>
          <a:blip r:embed="rId3"/>
          <a:stretch>
            <a:fillRect/>
          </a:stretch>
        </p:blipFill>
        <p:spPr>
          <a:xfrm>
            <a:off x="639588" y="1609013"/>
            <a:ext cx="7864824" cy="2575244"/>
          </a:xfrm>
          <a:prstGeom prst="rect">
            <a:avLst/>
          </a:prstGeom>
        </p:spPr>
      </p:pic>
      <p:sp>
        <p:nvSpPr>
          <p:cNvPr id="5" name="Content Placeholder 4"/>
          <p:cNvSpPr>
            <a:spLocks noGrp="1"/>
          </p:cNvSpPr>
          <p:nvPr>
            <p:ph sz="quarter" idx="14"/>
          </p:nvPr>
        </p:nvSpPr>
        <p:spPr>
          <a:xfrm>
            <a:off x="457200" y="4331793"/>
            <a:ext cx="8229600" cy="1342176"/>
          </a:xfrm>
        </p:spPr>
        <p:txBody>
          <a:bodyPr/>
          <a:lstStyle/>
          <a:p>
            <a:pPr marL="0" lvl="0" indent="0">
              <a:spcBef>
                <a:spcPts val="600"/>
              </a:spcBef>
              <a:buSzPts val="2200"/>
              <a:buNone/>
            </a:pPr>
            <a:r>
              <a:rPr lang="en-US" sz="1800" dirty="0">
                <a:latin typeface="+mn-lt"/>
              </a:rPr>
              <a:t>All production must be rewarded with income; so, in theory, we could count either production or income in order to calculate G</a:t>
            </a:r>
            <a:r>
              <a:rPr lang="en-US" sz="100" dirty="0">
                <a:latin typeface="+mn-lt"/>
              </a:rPr>
              <a:t> </a:t>
            </a:r>
            <a:r>
              <a:rPr lang="en-US" sz="1800" dirty="0">
                <a:latin typeface="+mn-lt"/>
              </a:rPr>
              <a:t>D</a:t>
            </a:r>
            <a:r>
              <a:rPr lang="en-US" sz="100" dirty="0">
                <a:latin typeface="+mn-lt"/>
              </a:rPr>
              <a:t> </a:t>
            </a:r>
            <a:r>
              <a:rPr lang="en-US" sz="1800" dirty="0">
                <a:latin typeface="+mn-lt"/>
              </a:rPr>
              <a:t>P.</a:t>
            </a:r>
          </a:p>
          <a:p>
            <a:pPr marL="255600" lvl="0" indent="-255600">
              <a:spcBef>
                <a:spcPts val="600"/>
              </a:spcBef>
            </a:pPr>
            <a:r>
              <a:rPr lang="en-US" sz="1800" dirty="0">
                <a:latin typeface="+mn-lt"/>
              </a:rPr>
              <a:t>In practice, data limitations make us unlikely to come up with the same number; there will always be some </a:t>
            </a:r>
            <a:r>
              <a:rPr lang="en-US" sz="1800" b="1" dirty="0">
                <a:latin typeface="+mn-lt"/>
              </a:rPr>
              <a:t>statistical discrepancy</a:t>
            </a:r>
            <a:r>
              <a:rPr lang="en-US" sz="1800" dirty="0">
                <a:latin typeface="+mn-lt"/>
              </a:rPr>
              <a:t>.</a:t>
            </a:r>
          </a:p>
        </p:txBody>
      </p:sp>
      <p:sp>
        <p:nvSpPr>
          <p:cNvPr id="6" name="Content Placeholder 5"/>
          <p:cNvSpPr>
            <a:spLocks noGrp="1"/>
          </p:cNvSpPr>
          <p:nvPr>
            <p:ph sz="quarter" idx="15"/>
          </p:nvPr>
        </p:nvSpPr>
        <p:spPr>
          <a:xfrm>
            <a:off x="457200" y="5779477"/>
            <a:ext cx="8229600" cy="457812"/>
          </a:xfrm>
        </p:spPr>
        <p:txBody>
          <a:bodyPr/>
          <a:lstStyle/>
          <a:p>
            <a:pPr marL="432" indent="0">
              <a:buNone/>
            </a:pPr>
            <a:r>
              <a:rPr lang="en-US" sz="1800" dirty="0"/>
              <a:t>The figure illustrates the division of income as measured by the B</a:t>
            </a:r>
            <a:r>
              <a:rPr lang="en-US" sz="100" dirty="0"/>
              <a:t> </a:t>
            </a:r>
            <a:r>
              <a:rPr lang="en-US" sz="1800" dirty="0"/>
              <a:t>E</a:t>
            </a:r>
            <a:r>
              <a:rPr lang="en-US" sz="100" dirty="0"/>
              <a:t> </a:t>
            </a:r>
            <a:r>
              <a:rPr lang="en-US" sz="1800" dirty="0"/>
              <a:t>A in 2022.</a:t>
            </a:r>
          </a:p>
        </p:txBody>
      </p:sp>
    </p:spTree>
    <p:extLst>
      <p:ext uri="{BB962C8B-B14F-4D97-AF65-F5344CB8AC3E}">
        <p14:creationId xmlns:p14="http://schemas.microsoft.com/office/powerpoint/2010/main" val="81284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Microeconomics and Macroeconomics</a:t>
            </a:r>
            <a:endParaRPr lang="en-IN" sz="3200" dirty="0"/>
          </a:p>
        </p:txBody>
      </p:sp>
      <p:sp>
        <p:nvSpPr>
          <p:cNvPr id="3" name="Content Placeholder 2"/>
          <p:cNvSpPr>
            <a:spLocks noGrp="1"/>
          </p:cNvSpPr>
          <p:nvPr>
            <p:ph sz="quarter" idx="13"/>
          </p:nvPr>
        </p:nvSpPr>
        <p:spPr>
          <a:xfrm>
            <a:off x="457200" y="1554921"/>
            <a:ext cx="8033657" cy="4180862"/>
          </a:xfrm>
        </p:spPr>
        <p:txBody>
          <a:bodyPr/>
          <a:lstStyle/>
          <a:p>
            <a:pPr marL="0" lvl="0" indent="0">
              <a:buClr>
                <a:srgbClr val="0070C0"/>
              </a:buClr>
              <a:buSzPts val="2200"/>
              <a:buNone/>
            </a:pPr>
            <a:r>
              <a:rPr lang="en-US" b="1" dirty="0">
                <a:solidFill>
                  <a:srgbClr val="000000"/>
                </a:solidFill>
              </a:rPr>
              <a:t>Microeconomics</a:t>
            </a:r>
            <a:r>
              <a:rPr lang="en-US" dirty="0">
                <a:solidFill>
                  <a:srgbClr val="000000"/>
                </a:solidFill>
              </a:rPr>
              <a:t> is the study of how households and firms make choices, how they interact in markets, and how the government attempts to influence their choices.</a:t>
            </a:r>
            <a:endParaRPr lang="en-US" dirty="0"/>
          </a:p>
          <a:p>
            <a:pPr marL="0" lvl="0" indent="0">
              <a:buClr>
                <a:srgbClr val="0070C0"/>
              </a:buClr>
              <a:buSzPts val="2200"/>
              <a:buNone/>
            </a:pPr>
            <a:r>
              <a:rPr lang="en-US" dirty="0">
                <a:solidFill>
                  <a:srgbClr val="000000"/>
                </a:solidFill>
              </a:rPr>
              <a:t>In contrast, </a:t>
            </a:r>
            <a:r>
              <a:rPr lang="en-US" b="1" dirty="0">
                <a:solidFill>
                  <a:srgbClr val="000000"/>
                </a:solidFill>
              </a:rPr>
              <a:t>macroeconomics</a:t>
            </a:r>
            <a:r>
              <a:rPr lang="en-US" dirty="0">
                <a:solidFill>
                  <a:srgbClr val="000000"/>
                </a:solidFill>
              </a:rPr>
              <a:t> is the study of the economy as a whole, including topics such as inflation, unemployment, and economic growth.</a:t>
            </a:r>
            <a:endParaRPr lang="en-US" dirty="0"/>
          </a:p>
          <a:p>
            <a:pPr marL="255600">
              <a:buClr>
                <a:schemeClr val="tx2"/>
              </a:buClr>
            </a:pPr>
            <a:r>
              <a:rPr lang="en-US" dirty="0">
                <a:solidFill>
                  <a:srgbClr val="000000"/>
                </a:solidFill>
              </a:rPr>
              <a:t>When we want to study the overall economy and its participants, the models and tools of macroeconomics become very useful.</a:t>
            </a:r>
            <a:endParaRPr lang="en-US" dirty="0"/>
          </a:p>
        </p:txBody>
      </p:sp>
    </p:spTree>
    <p:extLst>
      <p:ext uri="{BB962C8B-B14F-4D97-AF65-F5344CB8AC3E}">
        <p14:creationId xmlns:p14="http://schemas.microsoft.com/office/powerpoint/2010/main" val="44215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Was There a Recession during 2022? G</a:t>
            </a:r>
            <a:r>
              <a:rPr lang="en-US" sz="100" dirty="0"/>
              <a:t> </a:t>
            </a:r>
            <a:r>
              <a:rPr lang="en-US" sz="3200" dirty="0"/>
              <a:t>D</a:t>
            </a:r>
            <a:r>
              <a:rPr lang="en-US" sz="100" dirty="0"/>
              <a:t> </a:t>
            </a:r>
            <a:r>
              <a:rPr lang="en-US" sz="3200" dirty="0"/>
              <a:t>P v</a:t>
            </a:r>
            <a:r>
              <a:rPr lang="en-US" sz="100" dirty="0"/>
              <a:t>ersu</a:t>
            </a:r>
            <a:r>
              <a:rPr lang="en-US" sz="3200" dirty="0"/>
              <a:t>s G</a:t>
            </a:r>
            <a:r>
              <a:rPr lang="en-US" sz="100" dirty="0"/>
              <a:t> </a:t>
            </a:r>
            <a:r>
              <a:rPr lang="en-US" sz="3200" dirty="0"/>
              <a:t>D</a:t>
            </a:r>
            <a:r>
              <a:rPr lang="en-US" sz="100" dirty="0"/>
              <a:t> </a:t>
            </a:r>
            <a:r>
              <a:rPr lang="en-US" sz="3200" dirty="0"/>
              <a:t>I</a:t>
            </a:r>
            <a:r>
              <a:rPr lang="en-US" sz="2000" b="0" dirty="0"/>
              <a:t> (1 of 2)</a:t>
            </a:r>
            <a:endParaRPr lang="en-IN" sz="2000" b="0" dirty="0"/>
          </a:p>
        </p:txBody>
      </p:sp>
      <p:pic>
        <p:nvPicPr>
          <p:cNvPr id="7" name="Picture 6" descr="A line graph shows the quarter to quarter percentage change in real G D P, real G D I, and average of G D P and G D I.  For long description in Notes pane, press F6.">
            <a:extLst>
              <a:ext uri="{FF2B5EF4-FFF2-40B4-BE49-F238E27FC236}">
                <a16:creationId xmlns:a16="http://schemas.microsoft.com/office/drawing/2014/main" id="{BA6B7CC0-6186-773F-ECF3-1B620FA4D34B}"/>
              </a:ext>
            </a:extLst>
          </p:cNvPr>
          <p:cNvPicPr>
            <a:picLocks noChangeAspect="1"/>
          </p:cNvPicPr>
          <p:nvPr/>
        </p:nvPicPr>
        <p:blipFill>
          <a:blip r:embed="rId3"/>
          <a:stretch>
            <a:fillRect/>
          </a:stretch>
        </p:blipFill>
        <p:spPr>
          <a:xfrm>
            <a:off x="1893504" y="1553642"/>
            <a:ext cx="5356993" cy="2815854"/>
          </a:xfrm>
          <a:prstGeom prst="rect">
            <a:avLst/>
          </a:prstGeom>
        </p:spPr>
      </p:pic>
      <p:sp>
        <p:nvSpPr>
          <p:cNvPr id="6" name="Content Placeholder 5"/>
          <p:cNvSpPr>
            <a:spLocks noGrp="1"/>
          </p:cNvSpPr>
          <p:nvPr>
            <p:ph sz="quarter" idx="15"/>
          </p:nvPr>
        </p:nvSpPr>
        <p:spPr>
          <a:xfrm>
            <a:off x="468313" y="4476000"/>
            <a:ext cx="8218487" cy="1761288"/>
          </a:xfrm>
        </p:spPr>
        <p:txBody>
          <a:bodyPr/>
          <a:lstStyle/>
          <a:p>
            <a:pPr marL="0" lvl="0" indent="0">
              <a:spcBef>
                <a:spcPts val="600"/>
              </a:spcBef>
              <a:buSzPts val="2000"/>
              <a:buNone/>
            </a:pPr>
            <a:r>
              <a:rPr lang="en-US" sz="1600" dirty="0"/>
              <a:t>G</a:t>
            </a:r>
            <a:r>
              <a:rPr lang="en-US" sz="100" dirty="0"/>
              <a:t> </a:t>
            </a:r>
            <a:r>
              <a:rPr lang="en-US" sz="1600" dirty="0"/>
              <a:t>D</a:t>
            </a:r>
            <a:r>
              <a:rPr lang="en-US" sz="100" dirty="0"/>
              <a:t> </a:t>
            </a:r>
            <a:r>
              <a:rPr lang="en-US" sz="1600" dirty="0"/>
              <a:t>P measures output by focusing on production; we also measure from the income side: G</a:t>
            </a:r>
            <a:r>
              <a:rPr lang="en-US" sz="100" dirty="0"/>
              <a:t> </a:t>
            </a:r>
            <a:r>
              <a:rPr lang="en-US" sz="1600" dirty="0"/>
              <a:t>D</a:t>
            </a:r>
            <a:r>
              <a:rPr lang="en-US" sz="100" dirty="0"/>
              <a:t> </a:t>
            </a:r>
            <a:r>
              <a:rPr lang="en-US" sz="1600" dirty="0"/>
              <a:t>I, or </a:t>
            </a:r>
            <a:r>
              <a:rPr lang="en-US" sz="1600" b="1" dirty="0"/>
              <a:t>Gross Domestic Income</a:t>
            </a:r>
            <a:r>
              <a:rPr lang="en-US" sz="1600" dirty="0"/>
              <a:t>.</a:t>
            </a:r>
          </a:p>
          <a:p>
            <a:pPr marL="0" lvl="0" indent="0">
              <a:spcBef>
                <a:spcPts val="600"/>
              </a:spcBef>
              <a:buSzPts val="2000"/>
              <a:buNone/>
            </a:pPr>
            <a:r>
              <a:rPr lang="en-US" sz="1600" dirty="0"/>
              <a:t>Often changes in G</a:t>
            </a:r>
            <a:r>
              <a:rPr lang="en-US" sz="100" dirty="0"/>
              <a:t> </a:t>
            </a:r>
            <a:r>
              <a:rPr lang="en-US" sz="1600" dirty="0"/>
              <a:t>D</a:t>
            </a:r>
            <a:r>
              <a:rPr lang="en-US" sz="100" dirty="0"/>
              <a:t> </a:t>
            </a:r>
            <a:r>
              <a:rPr lang="en-US" sz="1600" dirty="0"/>
              <a:t>P and G</a:t>
            </a:r>
            <a:r>
              <a:rPr lang="en-US" sz="100" dirty="0"/>
              <a:t> </a:t>
            </a:r>
            <a:r>
              <a:rPr lang="en-US" sz="1600" dirty="0"/>
              <a:t>D</a:t>
            </a:r>
            <a:r>
              <a:rPr lang="en-US" sz="100" dirty="0"/>
              <a:t> </a:t>
            </a:r>
            <a:r>
              <a:rPr lang="en-US" sz="1600" dirty="0"/>
              <a:t>I are similar, but sometimes not; and some economists believe G</a:t>
            </a:r>
            <a:r>
              <a:rPr lang="en-US" sz="100" dirty="0"/>
              <a:t> </a:t>
            </a:r>
            <a:r>
              <a:rPr lang="en-US" sz="1600" dirty="0"/>
              <a:t>D</a:t>
            </a:r>
            <a:r>
              <a:rPr lang="en-US" sz="100" dirty="0"/>
              <a:t> </a:t>
            </a:r>
            <a:r>
              <a:rPr lang="en-US" sz="1600" dirty="0"/>
              <a:t>I does a better job of indicating a recession.</a:t>
            </a:r>
          </a:p>
          <a:p>
            <a:pPr marL="0" lvl="0" indent="0">
              <a:spcBef>
                <a:spcPts val="600"/>
              </a:spcBef>
              <a:buSzPts val="2000"/>
              <a:buNone/>
            </a:pPr>
            <a:r>
              <a:rPr lang="en-US" sz="1600" dirty="0"/>
              <a:t>Many countries, including the U</a:t>
            </a:r>
            <a:r>
              <a:rPr lang="en-US" sz="100" dirty="0"/>
              <a:t> </a:t>
            </a:r>
            <a:r>
              <a:rPr lang="en-US" sz="1600" dirty="0"/>
              <a:t>K and Canada, average the values for a better overall picture.</a:t>
            </a:r>
          </a:p>
        </p:txBody>
      </p:sp>
    </p:spTree>
    <p:extLst>
      <p:ext uri="{BB962C8B-B14F-4D97-AF65-F5344CB8AC3E}">
        <p14:creationId xmlns:p14="http://schemas.microsoft.com/office/powerpoint/2010/main" val="336953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Was There a Recession during 2022? G</a:t>
            </a:r>
            <a:r>
              <a:rPr lang="en-US" sz="100" dirty="0"/>
              <a:t> </a:t>
            </a:r>
            <a:r>
              <a:rPr lang="en-US" sz="3200" dirty="0"/>
              <a:t>D</a:t>
            </a:r>
            <a:r>
              <a:rPr lang="en-US" sz="100" dirty="0"/>
              <a:t> </a:t>
            </a:r>
            <a:r>
              <a:rPr lang="en-US" sz="3200" dirty="0"/>
              <a:t>P v</a:t>
            </a:r>
            <a:r>
              <a:rPr lang="en-US" sz="100" dirty="0"/>
              <a:t>ersu</a:t>
            </a:r>
            <a:r>
              <a:rPr lang="en-US" sz="3200" dirty="0"/>
              <a:t>s G</a:t>
            </a:r>
            <a:r>
              <a:rPr lang="en-US" sz="100" dirty="0"/>
              <a:t> </a:t>
            </a:r>
            <a:r>
              <a:rPr lang="en-US" sz="3200" dirty="0"/>
              <a:t>D</a:t>
            </a:r>
            <a:r>
              <a:rPr lang="en-US" sz="100" dirty="0"/>
              <a:t> </a:t>
            </a:r>
            <a:r>
              <a:rPr lang="en-US" sz="3200" dirty="0"/>
              <a:t>I</a:t>
            </a:r>
            <a:r>
              <a:rPr lang="en-US" sz="2000" b="0" dirty="0"/>
              <a:t> (2 of 2)</a:t>
            </a:r>
            <a:endParaRPr lang="en-IN" sz="2000" b="0" dirty="0"/>
          </a:p>
        </p:txBody>
      </p:sp>
      <p:pic>
        <p:nvPicPr>
          <p:cNvPr id="4" name="Picture 3" descr="A line graph shows the quarter to quarter percentage change in real G D P, real G D I, and average of G D P and G D I.  For long description in Notes pane, press F6.">
            <a:extLst>
              <a:ext uri="{FF2B5EF4-FFF2-40B4-BE49-F238E27FC236}">
                <a16:creationId xmlns:a16="http://schemas.microsoft.com/office/drawing/2014/main" id="{DBD79292-7AB5-D6DD-6E28-CEADD3D287F7}"/>
              </a:ext>
            </a:extLst>
          </p:cNvPr>
          <p:cNvPicPr>
            <a:picLocks noChangeAspect="1"/>
          </p:cNvPicPr>
          <p:nvPr/>
        </p:nvPicPr>
        <p:blipFill>
          <a:blip r:embed="rId3"/>
          <a:stretch>
            <a:fillRect/>
          </a:stretch>
        </p:blipFill>
        <p:spPr>
          <a:xfrm>
            <a:off x="696732" y="1591205"/>
            <a:ext cx="7750537" cy="2820180"/>
          </a:xfrm>
          <a:prstGeom prst="rect">
            <a:avLst/>
          </a:prstGeom>
        </p:spPr>
      </p:pic>
      <p:sp>
        <p:nvSpPr>
          <p:cNvPr id="6" name="Content Placeholder 5"/>
          <p:cNvSpPr>
            <a:spLocks noGrp="1"/>
          </p:cNvSpPr>
          <p:nvPr>
            <p:ph sz="quarter" idx="15"/>
          </p:nvPr>
        </p:nvSpPr>
        <p:spPr>
          <a:xfrm>
            <a:off x="468313" y="4586067"/>
            <a:ext cx="8218487" cy="1651221"/>
          </a:xfrm>
        </p:spPr>
        <p:txBody>
          <a:bodyPr/>
          <a:lstStyle/>
          <a:p>
            <a:pPr marL="0" lvl="0" indent="0">
              <a:spcBef>
                <a:spcPts val="600"/>
              </a:spcBef>
              <a:buSzPts val="2000"/>
              <a:buNone/>
            </a:pPr>
            <a:r>
              <a:rPr lang="en-US" sz="1800" dirty="0"/>
              <a:t>During the first two quarters of 2022, real G</a:t>
            </a:r>
            <a:r>
              <a:rPr lang="en-US" sz="100" dirty="0"/>
              <a:t> </a:t>
            </a:r>
            <a:r>
              <a:rPr lang="en-US" sz="1800" dirty="0"/>
              <a:t>D</a:t>
            </a:r>
            <a:r>
              <a:rPr lang="en-US" sz="100" dirty="0"/>
              <a:t> </a:t>
            </a:r>
            <a:r>
              <a:rPr lang="en-US" sz="1800" dirty="0"/>
              <a:t>P fell; but real G</a:t>
            </a:r>
            <a:r>
              <a:rPr lang="en-US" sz="100" dirty="0"/>
              <a:t> </a:t>
            </a:r>
            <a:r>
              <a:rPr lang="en-US" sz="1800" dirty="0"/>
              <a:t>D</a:t>
            </a:r>
            <a:r>
              <a:rPr lang="en-US" sz="100" dirty="0"/>
              <a:t> </a:t>
            </a:r>
            <a:r>
              <a:rPr lang="en-US" sz="1800" dirty="0"/>
              <a:t>I rose during both those quarters. During the fourth quarter, real G</a:t>
            </a:r>
            <a:r>
              <a:rPr lang="en-US" sz="100" dirty="0"/>
              <a:t> </a:t>
            </a:r>
            <a:r>
              <a:rPr lang="en-US" sz="1800" dirty="0"/>
              <a:t>D</a:t>
            </a:r>
            <a:r>
              <a:rPr lang="en-US" sz="100" dirty="0"/>
              <a:t> </a:t>
            </a:r>
            <a:r>
              <a:rPr lang="en-US" sz="1800" dirty="0"/>
              <a:t>I fell, while real G</a:t>
            </a:r>
            <a:r>
              <a:rPr lang="en-US" sz="100" dirty="0"/>
              <a:t> </a:t>
            </a:r>
            <a:r>
              <a:rPr lang="en-US" sz="1800" dirty="0"/>
              <a:t>D</a:t>
            </a:r>
            <a:r>
              <a:rPr lang="en-US" sz="100" dirty="0"/>
              <a:t> </a:t>
            </a:r>
            <a:r>
              <a:rPr lang="en-US" sz="1800" dirty="0"/>
              <a:t>P rose.</a:t>
            </a:r>
          </a:p>
          <a:p>
            <a:pPr marL="0" lvl="0" indent="0">
              <a:spcBef>
                <a:spcPts val="600"/>
              </a:spcBef>
              <a:buSzPts val="2000"/>
              <a:buNone/>
            </a:pPr>
            <a:r>
              <a:rPr lang="en-US" sz="1800" dirty="0"/>
              <a:t>These measures tell different stories about short-run changes in the state of the economy.</a:t>
            </a:r>
          </a:p>
        </p:txBody>
      </p:sp>
    </p:spTree>
    <p:extLst>
      <p:ext uri="{BB962C8B-B14F-4D97-AF65-F5344CB8AC3E}">
        <p14:creationId xmlns:p14="http://schemas.microsoft.com/office/powerpoint/2010/main" val="183287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Some Important Macroeconomic Terms</a:t>
            </a:r>
            <a:endParaRPr lang="en-IN" sz="3200" dirty="0"/>
          </a:p>
        </p:txBody>
      </p:sp>
      <p:sp>
        <p:nvSpPr>
          <p:cNvPr id="3" name="Content Placeholder 2"/>
          <p:cNvSpPr>
            <a:spLocks noGrp="1"/>
          </p:cNvSpPr>
          <p:nvPr>
            <p:ph sz="quarter" idx="13"/>
          </p:nvPr>
        </p:nvSpPr>
        <p:spPr/>
        <p:txBody>
          <a:bodyPr/>
          <a:lstStyle/>
          <a:p>
            <a:pPr marL="0" lvl="0" indent="0">
              <a:buSzPts val="2200"/>
              <a:buNone/>
            </a:pPr>
            <a:r>
              <a:rPr lang="en-US" b="1" dirty="0"/>
              <a:t>Business cycle</a:t>
            </a:r>
            <a:r>
              <a:rPr lang="en-US" dirty="0"/>
              <a:t>: Alternating periods of economic expansion and economic recession.</a:t>
            </a:r>
          </a:p>
          <a:p>
            <a:pPr marL="0" lvl="0" indent="0">
              <a:buSzPts val="2200"/>
              <a:buNone/>
            </a:pPr>
            <a:r>
              <a:rPr lang="en-US" b="1" dirty="0"/>
              <a:t>Expansion</a:t>
            </a:r>
            <a:r>
              <a:rPr lang="en-US" dirty="0"/>
              <a:t>: The period of a business cycle during which the total production and total employment are increasing.</a:t>
            </a:r>
          </a:p>
          <a:p>
            <a:pPr marL="0" lvl="0" indent="0">
              <a:buSzPts val="2200"/>
              <a:buNone/>
            </a:pPr>
            <a:r>
              <a:rPr lang="en-US" b="1" dirty="0"/>
              <a:t>Recession</a:t>
            </a:r>
            <a:r>
              <a:rPr lang="en-US" dirty="0"/>
              <a:t>: The period of a business cycle during which total production and total employment are decreasing.</a:t>
            </a:r>
          </a:p>
          <a:p>
            <a:pPr marL="0" lvl="0" indent="0">
              <a:buSzPts val="2200"/>
              <a:buNone/>
            </a:pPr>
            <a:r>
              <a:rPr lang="en-US" b="1" dirty="0"/>
              <a:t>Economic growth</a:t>
            </a:r>
            <a:r>
              <a:rPr lang="en-US" dirty="0"/>
              <a:t>: The ability of an economy to produce increasing quantities of goods and services.</a:t>
            </a:r>
          </a:p>
          <a:p>
            <a:pPr marL="0" lvl="0" indent="0">
              <a:buSzPts val="2200"/>
              <a:buNone/>
            </a:pPr>
            <a:r>
              <a:rPr lang="en-US" b="1" dirty="0"/>
              <a:t>Inflation rate</a:t>
            </a:r>
            <a:r>
              <a:rPr lang="en-US" dirty="0"/>
              <a:t>: The percentage increase in the price level from one year to the next.</a:t>
            </a:r>
          </a:p>
        </p:txBody>
      </p:sp>
    </p:spTree>
    <p:extLst>
      <p:ext uri="{BB962C8B-B14F-4D97-AF65-F5344CB8AC3E}">
        <p14:creationId xmlns:p14="http://schemas.microsoft.com/office/powerpoint/2010/main" val="92498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This Chapter</a:t>
            </a:r>
            <a:endParaRPr lang="en-IN" dirty="0"/>
          </a:p>
        </p:txBody>
      </p:sp>
      <p:sp>
        <p:nvSpPr>
          <p:cNvPr id="3" name="Content Placeholder 2"/>
          <p:cNvSpPr>
            <a:spLocks noGrp="1"/>
          </p:cNvSpPr>
          <p:nvPr>
            <p:ph sz="quarter" idx="13"/>
          </p:nvPr>
        </p:nvSpPr>
        <p:spPr>
          <a:xfrm>
            <a:off x="457201" y="1554920"/>
            <a:ext cx="8057408" cy="3887937"/>
          </a:xfrm>
        </p:spPr>
        <p:txBody>
          <a:bodyPr/>
          <a:lstStyle/>
          <a:p>
            <a:pPr marL="0" lvl="0" indent="0">
              <a:buClr>
                <a:srgbClr val="0070C0"/>
              </a:buClr>
              <a:buSzPts val="2200"/>
              <a:buNone/>
            </a:pPr>
            <a:r>
              <a:rPr lang="en-US" dirty="0">
                <a:solidFill>
                  <a:srgbClr val="000000"/>
                </a:solidFill>
              </a:rPr>
              <a:t>Over the coming chapters, we will explore many aspects of the economy, including how all the elements on the previous slides relate to one another.</a:t>
            </a:r>
            <a:endParaRPr lang="en-US" dirty="0"/>
          </a:p>
          <a:p>
            <a:pPr marL="0" lvl="0" indent="0">
              <a:buClr>
                <a:srgbClr val="0070C0"/>
              </a:buClr>
              <a:buSzPts val="2200"/>
              <a:buNone/>
            </a:pPr>
            <a:r>
              <a:rPr lang="en-US" dirty="0">
                <a:solidFill>
                  <a:srgbClr val="000000"/>
                </a:solidFill>
              </a:rPr>
              <a:t>For this chapter, we have a less lofty goal: to figure out how to measure the total output of an economy.</a:t>
            </a:r>
            <a:endParaRPr lang="en-US" dirty="0"/>
          </a:p>
          <a:p>
            <a:pPr marL="255600">
              <a:buClr>
                <a:schemeClr val="tx2"/>
              </a:buClr>
            </a:pPr>
            <a:r>
              <a:rPr lang="en-US" dirty="0">
                <a:solidFill>
                  <a:srgbClr val="000000"/>
                </a:solidFill>
              </a:rPr>
              <a:t>Being able to measure total output is incredibly important, since much of macroeconomics depends on our ability to measure and predict aggregate economic activity.</a:t>
            </a:r>
            <a:endParaRPr lang="en-US" dirty="0"/>
          </a:p>
        </p:txBody>
      </p:sp>
    </p:spTree>
    <p:extLst>
      <p:ext uri="{BB962C8B-B14F-4D97-AF65-F5344CB8AC3E}">
        <p14:creationId xmlns:p14="http://schemas.microsoft.com/office/powerpoint/2010/main" val="23988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8.1 Gross Domestic Product Measures Total Production</a:t>
            </a:r>
            <a:endParaRPr lang="en-IN" sz="3200" dirty="0"/>
          </a:p>
        </p:txBody>
      </p:sp>
      <p:sp>
        <p:nvSpPr>
          <p:cNvPr id="4" name="Content Placeholder 3"/>
          <p:cNvSpPr>
            <a:spLocks noGrp="1"/>
          </p:cNvSpPr>
          <p:nvPr>
            <p:ph sz="quarter" idx="13"/>
          </p:nvPr>
        </p:nvSpPr>
        <p:spPr>
          <a:xfrm>
            <a:off x="457200" y="1557338"/>
            <a:ext cx="5516088" cy="449592"/>
          </a:xfrm>
        </p:spPr>
        <p:txBody>
          <a:bodyPr/>
          <a:lstStyle/>
          <a:p>
            <a:pPr marL="0" lvl="0" indent="0">
              <a:spcBef>
                <a:spcPts val="0"/>
              </a:spcBef>
              <a:buSzPts val="1600"/>
              <a:buNone/>
            </a:pPr>
            <a:r>
              <a:rPr lang="en-US" sz="2000" b="1" dirty="0"/>
              <a:t>Explain how total production is measured.</a:t>
            </a:r>
          </a:p>
        </p:txBody>
      </p:sp>
      <p:sp>
        <p:nvSpPr>
          <p:cNvPr id="5" name="Content Placeholder 4"/>
          <p:cNvSpPr>
            <a:spLocks noGrp="1"/>
          </p:cNvSpPr>
          <p:nvPr>
            <p:ph sz="quarter" idx="14"/>
          </p:nvPr>
        </p:nvSpPr>
        <p:spPr>
          <a:xfrm>
            <a:off x="457200" y="2113809"/>
            <a:ext cx="8229600" cy="3443843"/>
          </a:xfrm>
        </p:spPr>
        <p:txBody>
          <a:bodyPr/>
          <a:lstStyle/>
          <a:p>
            <a:pPr marL="0" lvl="0" indent="0">
              <a:buSzPts val="2200"/>
              <a:buNone/>
            </a:pPr>
            <a:r>
              <a:rPr lang="en-US" dirty="0"/>
              <a:t>The most common measure used by economists of overall economic activity in an economy is </a:t>
            </a:r>
            <a:r>
              <a:rPr lang="en-US" b="1" dirty="0"/>
              <a:t>gross domestic product</a:t>
            </a:r>
            <a:r>
              <a:rPr lang="en-US" dirty="0"/>
              <a:t>, or G</a:t>
            </a:r>
            <a:r>
              <a:rPr lang="en-US" sz="100" dirty="0"/>
              <a:t> </a:t>
            </a:r>
            <a:r>
              <a:rPr lang="en-US" dirty="0"/>
              <a:t>D</a:t>
            </a:r>
            <a:r>
              <a:rPr lang="en-US" sz="100" dirty="0"/>
              <a:t> </a:t>
            </a:r>
            <a:r>
              <a:rPr lang="en-US" dirty="0"/>
              <a:t>P.</a:t>
            </a:r>
          </a:p>
          <a:p>
            <a:pPr marL="0" lvl="0" indent="0">
              <a:buSzPts val="2200"/>
              <a:buNone/>
            </a:pPr>
            <a:r>
              <a:rPr lang="en-US" b="1" dirty="0"/>
              <a:t>Gross domestic product (G</a:t>
            </a:r>
            <a:r>
              <a:rPr lang="en-US" sz="100" b="1" dirty="0"/>
              <a:t> </a:t>
            </a:r>
            <a:r>
              <a:rPr lang="en-US" b="1" dirty="0"/>
              <a:t>D</a:t>
            </a:r>
            <a:r>
              <a:rPr lang="en-US" sz="100" b="1" dirty="0"/>
              <a:t> </a:t>
            </a:r>
            <a:r>
              <a:rPr lang="en-US" b="1" dirty="0"/>
              <a:t>P)</a:t>
            </a:r>
            <a:r>
              <a:rPr lang="en-US" dirty="0"/>
              <a:t>: The market value of all final goods and services produced in a country during a period of time, typically one year.</a:t>
            </a:r>
          </a:p>
          <a:p>
            <a:pPr marL="0" lvl="0" indent="0">
              <a:buSzPts val="2200"/>
              <a:buNone/>
            </a:pPr>
            <a:r>
              <a:rPr lang="en-US" dirty="0"/>
              <a:t>We will examine each of the parts of this definition in turn.</a:t>
            </a:r>
          </a:p>
        </p:txBody>
      </p:sp>
    </p:spTree>
    <p:extLst>
      <p:ext uri="{BB962C8B-B14F-4D97-AF65-F5344CB8AC3E}">
        <p14:creationId xmlns:p14="http://schemas.microsoft.com/office/powerpoint/2010/main" val="204006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Value”</a:t>
            </a:r>
            <a:endParaRPr lang="en-IN" dirty="0"/>
          </a:p>
        </p:txBody>
      </p:sp>
      <p:sp>
        <p:nvSpPr>
          <p:cNvPr id="3" name="Content Placeholder 2"/>
          <p:cNvSpPr>
            <a:spLocks noGrp="1"/>
          </p:cNvSpPr>
          <p:nvPr>
            <p:ph sz="quarter" idx="13"/>
          </p:nvPr>
        </p:nvSpPr>
        <p:spPr/>
        <p:txBody>
          <a:bodyPr/>
          <a:lstStyle/>
          <a:p>
            <a:pPr marL="0" lvl="0" indent="0">
              <a:buSzPts val="2200"/>
              <a:buNone/>
            </a:pPr>
            <a:r>
              <a:rPr lang="en-US" b="1" dirty="0"/>
              <a:t>Gross domestic product</a:t>
            </a:r>
            <a:r>
              <a:rPr lang="en-US" dirty="0"/>
              <a:t>: The </a:t>
            </a:r>
            <a:r>
              <a:rPr lang="en-US" b="1" dirty="0"/>
              <a:t>market value</a:t>
            </a:r>
            <a:r>
              <a:rPr lang="en-US" dirty="0"/>
              <a:t> of all final goods and services produced in a country during a period of time, typically one year.</a:t>
            </a:r>
          </a:p>
          <a:p>
            <a:pPr marL="0" lvl="0" indent="0">
              <a:buSzPts val="2200"/>
              <a:buNone/>
            </a:pPr>
            <a:r>
              <a:rPr lang="en-US" dirty="0"/>
              <a:t>We cannot add together the number of cars, melons, haircuts, and all other goods and services without agreeing on a common way to measure them.</a:t>
            </a:r>
          </a:p>
          <a:p>
            <a:pPr marL="0" lvl="0" indent="0">
              <a:buSzPts val="2200"/>
              <a:buNone/>
            </a:pPr>
            <a:r>
              <a:rPr lang="en-US" dirty="0"/>
              <a:t>The best practical way is to value each good and service in monetary terms, and the best measure of this that we have is the price that each good or service is sold for.</a:t>
            </a:r>
          </a:p>
        </p:txBody>
      </p:sp>
    </p:spTree>
    <p:extLst>
      <p:ext uri="{BB962C8B-B14F-4D97-AF65-F5344CB8AC3E}">
        <p14:creationId xmlns:p14="http://schemas.microsoft.com/office/powerpoint/2010/main" val="315135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5269"/>
          </a:xfrm>
        </p:spPr>
        <p:txBody>
          <a:bodyPr/>
          <a:lstStyle/>
          <a:p>
            <a:r>
              <a:rPr lang="en-US" dirty="0"/>
              <a:t>“Final Goods and Services”</a:t>
            </a:r>
            <a:endParaRPr lang="en-IN" dirty="0"/>
          </a:p>
        </p:txBody>
      </p:sp>
      <p:sp>
        <p:nvSpPr>
          <p:cNvPr id="4" name="Content Placeholder 3"/>
          <p:cNvSpPr>
            <a:spLocks noGrp="1"/>
          </p:cNvSpPr>
          <p:nvPr>
            <p:ph sz="quarter" idx="13"/>
          </p:nvPr>
        </p:nvSpPr>
        <p:spPr>
          <a:xfrm>
            <a:off x="457200" y="1639825"/>
            <a:ext cx="8218488" cy="3183635"/>
          </a:xfrm>
        </p:spPr>
        <p:txBody>
          <a:bodyPr tIns="0"/>
          <a:lstStyle/>
          <a:p>
            <a:pPr marL="0" lvl="0" indent="0">
              <a:spcBef>
                <a:spcPts val="400"/>
              </a:spcBef>
              <a:buClr>
                <a:srgbClr val="0070C0"/>
              </a:buClr>
              <a:buSzPts val="2200"/>
              <a:buNone/>
            </a:pPr>
            <a:r>
              <a:rPr lang="en-US" sz="2200" b="1" dirty="0">
                <a:solidFill>
                  <a:srgbClr val="000000"/>
                </a:solidFill>
              </a:rPr>
              <a:t>Gross domestic product</a:t>
            </a:r>
            <a:r>
              <a:rPr lang="en-US" sz="2200" dirty="0">
                <a:solidFill>
                  <a:srgbClr val="000000"/>
                </a:solidFill>
              </a:rPr>
              <a:t>: The market value of all </a:t>
            </a:r>
            <a:r>
              <a:rPr lang="en-US" sz="2200" b="1" dirty="0">
                <a:solidFill>
                  <a:srgbClr val="000000"/>
                </a:solidFill>
              </a:rPr>
              <a:t>final goods and services</a:t>
            </a:r>
            <a:r>
              <a:rPr lang="en-US" sz="2200" dirty="0">
                <a:solidFill>
                  <a:srgbClr val="000000"/>
                </a:solidFill>
              </a:rPr>
              <a:t> produced in a country during a period of time, typically one year.</a:t>
            </a:r>
            <a:endParaRPr lang="en-US" sz="2200" dirty="0"/>
          </a:p>
          <a:p>
            <a:pPr marL="0" lvl="0" indent="0">
              <a:spcBef>
                <a:spcPts val="400"/>
              </a:spcBef>
              <a:buClr>
                <a:srgbClr val="0070C0"/>
              </a:buClr>
              <a:buSzPts val="2200"/>
              <a:buNone/>
            </a:pPr>
            <a:r>
              <a:rPr lang="en-US" sz="2200" dirty="0">
                <a:solidFill>
                  <a:srgbClr val="000000"/>
                </a:solidFill>
              </a:rPr>
              <a:t>A </a:t>
            </a:r>
            <a:r>
              <a:rPr lang="en-US" sz="2200" b="1" dirty="0">
                <a:solidFill>
                  <a:srgbClr val="000000"/>
                </a:solidFill>
              </a:rPr>
              <a:t>final good or service </a:t>
            </a:r>
            <a:r>
              <a:rPr lang="en-US" sz="2200" dirty="0">
                <a:solidFill>
                  <a:srgbClr val="000000"/>
                </a:solidFill>
              </a:rPr>
              <a:t>is a good or service purchased by a final user. These are what are used to calculate G</a:t>
            </a:r>
            <a:r>
              <a:rPr lang="en-US" sz="100" dirty="0">
                <a:solidFill>
                  <a:srgbClr val="000000"/>
                </a:solidFill>
              </a:rPr>
              <a:t> </a:t>
            </a:r>
            <a:r>
              <a:rPr lang="en-US" sz="2200" dirty="0">
                <a:solidFill>
                  <a:srgbClr val="000000"/>
                </a:solidFill>
              </a:rPr>
              <a:t>D</a:t>
            </a:r>
            <a:r>
              <a:rPr lang="en-US" sz="100" dirty="0">
                <a:solidFill>
                  <a:srgbClr val="000000"/>
                </a:solidFill>
              </a:rPr>
              <a:t> </a:t>
            </a:r>
            <a:r>
              <a:rPr lang="en-US" sz="2200" dirty="0">
                <a:solidFill>
                  <a:srgbClr val="000000"/>
                </a:solidFill>
              </a:rPr>
              <a:t>P.</a:t>
            </a:r>
            <a:endParaRPr lang="en-US" sz="2200" dirty="0"/>
          </a:p>
          <a:p>
            <a:pPr marL="255600">
              <a:spcBef>
                <a:spcPts val="400"/>
              </a:spcBef>
              <a:buClr>
                <a:schemeClr val="tx2"/>
              </a:buClr>
              <a:buSzPts val="2200"/>
            </a:pPr>
            <a:r>
              <a:rPr lang="en-US" sz="2200" dirty="0">
                <a:solidFill>
                  <a:srgbClr val="000000"/>
                </a:solidFill>
              </a:rPr>
              <a:t>Why? </a:t>
            </a:r>
            <a:r>
              <a:rPr lang="en-US" sz="2200" b="1" dirty="0">
                <a:solidFill>
                  <a:srgbClr val="000000"/>
                </a:solidFill>
              </a:rPr>
              <a:t>Intermediate goods and services</a:t>
            </a:r>
            <a:r>
              <a:rPr lang="en-US" sz="2200" dirty="0">
                <a:solidFill>
                  <a:srgbClr val="000000"/>
                </a:solidFill>
              </a:rPr>
              <a:t> are inputs into another good or service, such as a tire on a truck.  If we counted these goods and services at each transaction, we would end up </a:t>
            </a:r>
            <a:r>
              <a:rPr lang="en-US" sz="2200" b="1" dirty="0">
                <a:solidFill>
                  <a:srgbClr val="000000"/>
                </a:solidFill>
              </a:rPr>
              <a:t>double counting</a:t>
            </a:r>
            <a:r>
              <a:rPr lang="en-US" sz="2200" dirty="0">
                <a:solidFill>
                  <a:srgbClr val="000000"/>
                </a:solidFill>
              </a:rPr>
              <a:t>.</a:t>
            </a:r>
            <a:endParaRPr lang="en-US" sz="2200" dirty="0"/>
          </a:p>
        </p:txBody>
      </p:sp>
      <p:sp>
        <p:nvSpPr>
          <p:cNvPr id="5" name="Content Placeholder 4"/>
          <p:cNvSpPr>
            <a:spLocks noGrp="1"/>
          </p:cNvSpPr>
          <p:nvPr>
            <p:ph sz="quarter" idx="14"/>
          </p:nvPr>
        </p:nvSpPr>
        <p:spPr>
          <a:xfrm>
            <a:off x="457199" y="4926138"/>
            <a:ext cx="8218489" cy="1396189"/>
          </a:xfrm>
        </p:spPr>
        <p:txBody>
          <a:bodyPr tIns="0"/>
          <a:lstStyle/>
          <a:p>
            <a:pPr marL="0" lvl="0" indent="0">
              <a:buClr>
                <a:srgbClr val="0070C0"/>
              </a:buClr>
              <a:buSzPts val="2200"/>
              <a:buNone/>
            </a:pPr>
            <a:r>
              <a:rPr lang="en-US" sz="2200" b="1" dirty="0">
                <a:solidFill>
                  <a:srgbClr val="000000"/>
                </a:solidFill>
              </a:rPr>
              <a:t>Example: </a:t>
            </a:r>
            <a:r>
              <a:rPr lang="en-US" sz="2200" dirty="0">
                <a:solidFill>
                  <a:srgbClr val="000000"/>
                </a:solidFill>
              </a:rPr>
              <a:t>If we counted the value of the ice cream bought by a store, and also counted the value of that ice cream when it was sold to a consumer, we would be double counting the value of the ice cream.</a:t>
            </a:r>
            <a:endParaRPr lang="en-US" sz="2200" dirty="0"/>
          </a:p>
        </p:txBody>
      </p:sp>
    </p:spTree>
    <p:extLst>
      <p:ext uri="{BB962C8B-B14F-4D97-AF65-F5344CB8AC3E}">
        <p14:creationId xmlns:p14="http://schemas.microsoft.com/office/powerpoint/2010/main" val="354483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7FDCE-0A37-48E6-A790-82BCADD2BA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B201DF-8DC7-4E4E-A40A-12AFBCEF1771}">
  <ds:schemaRefs>
    <ds:schemaRef ds:uri="6125ffc9-2c56-435e-8267-1393444907b2"/>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7c1bd8dc-4e40-424f-a15f-9ffcd522197f"/>
    <ds:schemaRef ds:uri="http://www.w3.org/XML/1998/namespace"/>
    <ds:schemaRef ds:uri="http://purl.org/dc/dcmitype/"/>
  </ds:schemaRefs>
</ds:datastoreItem>
</file>

<file path=customXml/itemProps3.xml><?xml version="1.0" encoding="utf-8"?>
<ds:datastoreItem xmlns:ds="http://schemas.openxmlformats.org/officeDocument/2006/customXml" ds:itemID="{F600E7E1-4775-461F-B52B-B5D5700AA7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661</TotalTime>
  <Words>6015</Words>
  <Application>Microsoft Office PowerPoint</Application>
  <PresentationFormat>On-screen Show (4:3)</PresentationFormat>
  <Paragraphs>339</Paragraphs>
  <Slides>42</Slides>
  <Notes>16</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51" baseType="lpstr">
      <vt:lpstr>Verdana</vt:lpstr>
      <vt:lpstr>Times New Roman</vt:lpstr>
      <vt:lpstr>Noto Sans Symbols</vt:lpstr>
      <vt:lpstr>Arial</vt:lpstr>
      <vt:lpstr>Segoe UI</vt:lpstr>
      <vt:lpstr>Calibri</vt:lpstr>
      <vt:lpstr>USHE</vt:lpstr>
      <vt:lpstr>USHE_slide options</vt:lpstr>
      <vt:lpstr>Equation</vt:lpstr>
      <vt:lpstr>Macroeconomics</vt:lpstr>
      <vt:lpstr>Chapter Outline</vt:lpstr>
      <vt:lpstr>Is FedEx the Canary in the Economic Coal Mine?</vt:lpstr>
      <vt:lpstr>Microeconomics and Macroeconomics</vt:lpstr>
      <vt:lpstr>Some Important Macroeconomic Terms</vt:lpstr>
      <vt:lpstr>Goal of This Chapter</vt:lpstr>
      <vt:lpstr>8.1 Gross Domestic Product Measures Total Production</vt:lpstr>
      <vt:lpstr>“Market Value”</vt:lpstr>
      <vt:lpstr>“Final Goods and Services”</vt:lpstr>
      <vt:lpstr>“Produced in a Country”</vt:lpstr>
      <vt:lpstr>“During a Period of Time”</vt:lpstr>
      <vt:lpstr>Production and Income</vt:lpstr>
      <vt:lpstr>Figure 8.1 The Circular Flow and the Measurement of G D P (1 of 4)</vt:lpstr>
      <vt:lpstr>Figure 8.1 The Circular Flow and the Measurement of G D P (2 of 4)</vt:lpstr>
      <vt:lpstr>Figure 8.1 The Circular Flow and the Measurement of G D P (3 of 4)</vt:lpstr>
      <vt:lpstr>Figure 8.1 The Circular Flow and the Measurement of G D P (4 of 4)</vt:lpstr>
      <vt:lpstr>Follow the Spending to Measure G D P</vt:lpstr>
      <vt:lpstr>Consumption</vt:lpstr>
      <vt:lpstr>Investment</vt:lpstr>
      <vt:lpstr>Government Purchases</vt:lpstr>
      <vt:lpstr>Net Exports</vt:lpstr>
      <vt:lpstr>Figure 8.2 Components of G D P in 2022</vt:lpstr>
      <vt:lpstr>Table 8.1 Calculating Value Added</vt:lpstr>
      <vt:lpstr>8.2 Does G D P Measure What We Want It to Measure?</vt:lpstr>
      <vt:lpstr>Shortcomings of G D P as a Measure of Total Production</vt:lpstr>
      <vt:lpstr>How Important Are These Shortcomings?</vt:lpstr>
      <vt:lpstr>Apply the Concept: Underground Economies in Developing Countries (1 of 2)</vt:lpstr>
      <vt:lpstr>Apply the Concept: Underground Economies in Developing Countries (2 of 2)</vt:lpstr>
      <vt:lpstr>Shortcomings of G D P as a Measure of Well-Being</vt:lpstr>
      <vt:lpstr>8.3 Real G D P versus Nominal G D P</vt:lpstr>
      <vt:lpstr>Calculating Real G D P: An Example</vt:lpstr>
      <vt:lpstr>Figure 8.3 Nominal G D P and Real G D P, 1995–2022</vt:lpstr>
      <vt:lpstr>Apply the Concept: The Unusual Movements in Real G D P during the Covid-19 Pandemic (1 of 2)</vt:lpstr>
      <vt:lpstr>Apply the Concept: The Unusual Movements in Real G D P during the Covid-19 Pandemic (2 of 2)</vt:lpstr>
      <vt:lpstr>The G D P Deflator</vt:lpstr>
      <vt:lpstr>Calculating G D P Deflator: An Example</vt:lpstr>
      <vt:lpstr>8.4 Other Measures of Total Production and Total Income</vt:lpstr>
      <vt:lpstr>Figure 8.4 Measures of Total Production and Total Income, 2022</vt:lpstr>
      <vt:lpstr>Figure 8.5 The Division of Income, 2020</vt:lpstr>
      <vt:lpstr>Apply the Concept: Was There a Recession during 2022? G D P versus G D I (1 of 2)</vt:lpstr>
      <vt:lpstr>Apply the Concept: Was There a Recession during 2022? G D P versus G D I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8, GDP: Measuring Total Production and Income</dc:title>
  <dc:subject>Economics</dc:subject>
  <dc:creator>Hubbard/O'Brien</dc:creator>
  <cp:keywords>Macroeconomics</cp:keywords>
  <dc:description>Long description alt-text is inserted in the notes pane; Alt text for images/math equations within table cells have been placed behind the object intentionally to provide a better screen reader user experience; This presentation contains the hyperlinks.</dc:description>
  <cp:lastModifiedBy>Chiranjeevi Kumar</cp:lastModifiedBy>
  <cp:revision>925</cp:revision>
  <dcterms:modified xsi:type="dcterms:W3CDTF">2024-05-03T12:07:46Z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